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6" r:id="rId1"/>
    <p:sldMasterId id="2147483738" r:id="rId2"/>
  </p:sldMasterIdLst>
  <p:notesMasterIdLst>
    <p:notesMasterId r:id="rId16"/>
  </p:notesMasterIdLst>
  <p:handoutMasterIdLst>
    <p:handoutMasterId r:id="rId17"/>
  </p:handoutMasterIdLst>
  <p:sldIdLst>
    <p:sldId id="374" r:id="rId3"/>
    <p:sldId id="372" r:id="rId4"/>
    <p:sldId id="356" r:id="rId5"/>
    <p:sldId id="368" r:id="rId6"/>
    <p:sldId id="375" r:id="rId7"/>
    <p:sldId id="376" r:id="rId8"/>
    <p:sldId id="377" r:id="rId9"/>
    <p:sldId id="378" r:id="rId10"/>
    <p:sldId id="379" r:id="rId11"/>
    <p:sldId id="380" r:id="rId12"/>
    <p:sldId id="381" r:id="rId13"/>
    <p:sldId id="382" r:id="rId14"/>
    <p:sldId id="370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739"/>
    <p:restoredTop sz="96271" autoAdjust="0"/>
  </p:normalViewPr>
  <p:slideViewPr>
    <p:cSldViewPr snapToGrid="0" snapToObjects="1">
      <p:cViewPr varScale="1">
        <p:scale>
          <a:sx n="89" d="100"/>
          <a:sy n="89" d="100"/>
        </p:scale>
        <p:origin x="-8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0FA3B4-5499-9244-86B5-B0871A9DDD84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EFB77E-72D5-284D-AE7A-D8D155D764C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1038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3EFF1E-85A1-6640-AFB9-C38833E80A84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967457-1E83-1040-AFF7-8D09C473DBD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1842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988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3553" y="471740"/>
            <a:ext cx="4857665" cy="2001435"/>
          </a:xfrm>
          <a:ln>
            <a:noFill/>
          </a:ln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54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INTERMEDIATE PROGRAMMING LESSON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8051" y="3452894"/>
            <a:ext cx="6004883" cy="401411"/>
          </a:xfrm>
        </p:spPr>
        <p:txBody>
          <a:bodyPr lIns="91440" rIns="9144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3DE47-B990-4036-93C3-F56F4BE3E903}" type="datetime1">
              <a:rPr lang="en-US" smtClean="0"/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2016 EV3Lessons.com, Last edit 7/06/2016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854305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0" y="6334315"/>
            <a:ext cx="4487333" cy="9238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 userDrawn="1"/>
        </p:nvSpPr>
        <p:spPr>
          <a:xfrm>
            <a:off x="4487333" y="6334315"/>
            <a:ext cx="4656667" cy="9238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TextBox 12"/>
          <p:cNvSpPr txBox="1"/>
          <p:nvPr userDrawn="1"/>
        </p:nvSpPr>
        <p:spPr>
          <a:xfrm>
            <a:off x="1481621" y="5931894"/>
            <a:ext cx="2391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By </a:t>
            </a:r>
            <a:r>
              <a:rPr lang="en-US"/>
              <a:t>Droids Robotics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36" y="4938756"/>
            <a:ext cx="1317585" cy="1260490"/>
          </a:xfrm>
          <a:prstGeom prst="rect">
            <a:avLst/>
          </a:prstGeom>
        </p:spPr>
      </p:pic>
      <p:pic>
        <p:nvPicPr>
          <p:cNvPr id="15" name="Picture 14" descr="EV3Lessons.com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605" y="409394"/>
            <a:ext cx="3487140" cy="129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884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CF301-23CC-4414-ADC1-B056B5B1B8D5}" type="datetime1">
              <a:rPr lang="en-US" smtClean="0"/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2016 EV3Lessons.com, Last edit 7/06/2016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36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81E98-7DFA-4183-A3E4-2014548663C6}" type="datetime1">
              <a:rPr lang="en-US" smtClean="0"/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2016 EV3Lessons.com, Last edit 7/06/2016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6619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96279" y="154094"/>
            <a:ext cx="3853207" cy="1870649"/>
          </a:xfrm>
          <a:ln>
            <a:noFill/>
          </a:ln>
        </p:spPr>
        <p:txBody>
          <a:bodyPr anchor="ctr">
            <a:normAutofit/>
          </a:bodyPr>
          <a:lstStyle>
            <a:lvl1pPr algn="l">
              <a:lnSpc>
                <a:spcPct val="85000"/>
              </a:lnSpc>
              <a:defRPr sz="4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INTERMEDIATE PROGRAMMING LESSON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8051" y="3452894"/>
            <a:ext cx="6004883" cy="401411"/>
          </a:xfrm>
        </p:spPr>
        <p:txBody>
          <a:bodyPr lIns="91440" rIns="9144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24B8D-C6E9-43FA-A0E1-0DDC9A3FC384}" type="datetime1">
              <a:rPr lang="en-US" smtClean="0"/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2016 EV3Lessons.com, Last edit 7/06/2016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854305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6334315"/>
            <a:ext cx="4487333" cy="9238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487333" y="6334315"/>
            <a:ext cx="4656667" cy="9238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TextBox 7"/>
          <p:cNvSpPr txBox="1"/>
          <p:nvPr/>
        </p:nvSpPr>
        <p:spPr>
          <a:xfrm>
            <a:off x="2363695" y="3959525"/>
            <a:ext cx="4373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j-lt"/>
              </a:rPr>
              <a:t>By</a:t>
            </a:r>
            <a:r>
              <a:rPr lang="en-US" baseline="0" dirty="0">
                <a:latin typeface="+mj-lt"/>
              </a:rPr>
              <a:t> Sanjay and Arvind Seshan</a:t>
            </a:r>
            <a:endParaRPr lang="en-US" dirty="0">
              <a:latin typeface="+mj-lt"/>
            </a:endParaRPr>
          </a:p>
        </p:txBody>
      </p:sp>
      <p:pic>
        <p:nvPicPr>
          <p:cNvPr id="1026" name="Picture 2" descr="EV3Lessons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687" y="139554"/>
            <a:ext cx="5075507" cy="1885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 userDrawn="1"/>
        </p:nvSpPr>
        <p:spPr>
          <a:xfrm>
            <a:off x="0" y="6334315"/>
            <a:ext cx="4487333" cy="9238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 userDrawn="1"/>
        </p:nvSpPr>
        <p:spPr>
          <a:xfrm>
            <a:off x="4487333" y="6334315"/>
            <a:ext cx="4656667" cy="9238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911866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3558C-6097-47F9-AD38-72D8F4D436A7}" type="datetime1">
              <a:rPr lang="en-US" smtClean="0"/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2016 EV3Lessons.com, Last edit 7/06/2016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9777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6A06-96D1-49A5-8737-1ABCA8AEEED5}" type="datetime1">
              <a:rPr lang="en-US" smtClean="0"/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2016 EV3Lessons.com, Last edit 7/06/2016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‹N›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17820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A1DCE-348E-4FA6-8794-BBB1DB5A0381}" type="datetime1">
              <a:rPr lang="en-US" smtClean="0"/>
              <a:t>4/17/2018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2016 EV3Lessons.com, Last edit 7/06/2016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2678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DEDE7-68FA-4886-9F5A-BEFCB71585A3}" type="datetime1">
              <a:rPr lang="en-US" smtClean="0"/>
              <a:t>4/17/2018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2016 EV3Lessons.com, Last edit 7/06/2016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8069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4060D-0A4F-41BA-9264-DF303B51D6DF}" type="datetime1">
              <a:rPr lang="en-US" smtClean="0"/>
              <a:t>4/17/2018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2016 EV3Lessons.com, Last edit 7/06/2016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0960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A9267-5E36-4F02-B978-4E5C0F69436C}" type="datetime1">
              <a:rPr lang="en-US" smtClean="0"/>
              <a:t>4/17/2018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© 2016 EV3Lessons.com, Last edit 7/06/2016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3295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5A4BACF0-6053-405D-A1D2-DCB0AD357F51}" type="datetime1">
              <a:rPr lang="en-US" smtClean="0"/>
              <a:t>4/17/2018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© 2016 EV3Lessons.com, Last edit 7/06/2016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F5CE407-6216-4202-80E4-A30DC2F709B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354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262E3-0892-4A03-9FBE-B36019C93F96}" type="datetime1">
              <a:rPr lang="en-US" smtClean="0"/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2016 EV3Lessons.com, Last edit 7/06/2016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3865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6E7CA-DF89-40CD-BF8A-88352220E76C}" type="datetime1">
              <a:rPr lang="en-US" smtClean="0"/>
              <a:t>4/17/2018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2016 EV3Lessons.com, Last edit 7/06/2016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0289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47444-8874-43E9-A4C0-DE411639E821}" type="datetime1">
              <a:rPr lang="en-US" smtClean="0"/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2016 EV3Lessons.com, Last edit 7/06/2016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3304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3F334-E4D1-4604-A4C5-A966664A3117}" type="datetime1">
              <a:rPr lang="en-US" smtClean="0"/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2016 EV3Lessons.com, Last edit 7/06/2016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389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711B2-684D-4D0F-B0CE-58E05D6C9CB5}" type="datetime1">
              <a:rPr lang="en-US" smtClean="0"/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2016 EV3Lessons.com, Last edit 7/06/2016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‹N›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6364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55790-527A-427F-AB47-A10E21307322}" type="datetime1">
              <a:rPr lang="en-US" smtClean="0"/>
              <a:t>4/17/2018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2016 EV3Lessons.com, Last edit 7/06/2016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20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776AD-04E4-40B1-AFFB-904AE288E4C8}" type="datetime1">
              <a:rPr lang="en-US" smtClean="0"/>
              <a:t>4/17/2018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2016 EV3Lessons.com, Last edit 7/06/2016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688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C8B1C-5794-42CB-9700-89E982348EBD}" type="datetime1">
              <a:rPr lang="en-US" smtClean="0"/>
              <a:t>4/17/2018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2016 EV3Lessons.com, Last edit 7/06/2016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148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E0CA6-12D8-4F4D-AE32-9F1A49B6EBB4}" type="datetime1">
              <a:rPr lang="en-US" smtClean="0"/>
              <a:t>4/17/2018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© 2016 EV3Lessons.com, Last edit 7/06/2016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99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9FB303C8-0B2A-4825-A67D-E0013E6E6DAA}" type="datetime1">
              <a:rPr lang="en-US" smtClean="0"/>
              <a:t>4/17/2018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© 2016 EV3Lessons.com, Last edit 7/06/2016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F5CE407-6216-4202-80E4-A30DC2F709B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127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CD588-FD16-4379-81BC-655582A44B4D}" type="datetime1">
              <a:rPr lang="en-US" smtClean="0"/>
              <a:t>4/17/2018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2016 EV3Lessons.com, Last edit 7/06/2016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735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4487333" cy="9238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7874" y="287088"/>
            <a:ext cx="8596812" cy="8740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874" y="1505616"/>
            <a:ext cx="8596811" cy="465452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662C432-DAFA-4724-B207-CDCFBD9DA891}" type="datetime1">
              <a:rPr lang="en-US" smtClean="0"/>
              <a:t>4/17/2018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© 2016 EV3Lessons.com, Last edit 7/06/2016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382A7F7-08BF-4252-8141-63FB96055BBB}" type="slidenum">
              <a:rPr lang="en-US" smtClean="0"/>
              <a:t>‹N›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227874" y="1335314"/>
            <a:ext cx="8596811" cy="1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4487333" y="6334315"/>
            <a:ext cx="4656667" cy="9238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21690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4487333" cy="9238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7874" y="287088"/>
            <a:ext cx="8596812" cy="8740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874" y="1505616"/>
            <a:ext cx="8596811" cy="465452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B37388E-7DD7-44DD-9D9F-C353059E7010}" type="datetime1">
              <a:rPr lang="en-US" smtClean="0"/>
              <a:t>4/17/2018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© 2016 EV3Lessons.com, Last edit 7/06/2016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382A7F7-08BF-4252-8141-63FB96055BBB}" type="slidenum">
              <a:rPr lang="en-US" smtClean="0"/>
              <a:t>‹N›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227874" y="1335314"/>
            <a:ext cx="8596811" cy="1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487333" y="6334315"/>
            <a:ext cx="4656667" cy="9238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 userDrawn="1"/>
        </p:nvSpPr>
        <p:spPr>
          <a:xfrm>
            <a:off x="4487333" y="6334315"/>
            <a:ext cx="4656667" cy="9238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47347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team@droidsrobotics.or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png"/><Relationship Id="rId4" Type="http://schemas.openxmlformats.org/officeDocument/2006/relationships/hyperlink" Target="http://creativecommons.org/licenses/by-nc-sa/4.0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LEZIONI </a:t>
            </a:r>
            <a:r>
              <a:rPr lang="en-US" dirty="0" smtClean="0"/>
              <a:t>INTERMEDIE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TECNICHE DI DEBUG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3" t="17619" r="3095" b="25000"/>
          <a:stretch/>
        </p:blipFill>
        <p:spPr>
          <a:xfrm>
            <a:off x="3711108" y="4592409"/>
            <a:ext cx="1700816" cy="105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68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937" y="287088"/>
            <a:ext cx="8916126" cy="87405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Video </a:t>
            </a:r>
            <a:r>
              <a:rPr lang="en-US" dirty="0" err="1" smtClean="0"/>
              <a:t>dimostrativo</a:t>
            </a:r>
            <a:r>
              <a:rPr lang="en-US" dirty="0" smtClean="0"/>
              <a:t> </a:t>
            </a:r>
            <a:r>
              <a:rPr lang="en-US" dirty="0" err="1" smtClean="0"/>
              <a:t>nella</a:t>
            </a:r>
            <a:r>
              <a:rPr lang="en-US" dirty="0" smtClean="0"/>
              <a:t> </a:t>
            </a:r>
            <a:r>
              <a:rPr lang="en-US" dirty="0" err="1" smtClean="0"/>
              <a:t>prossima</a:t>
            </a:r>
            <a:r>
              <a:rPr lang="en-US" dirty="0" smtClean="0"/>
              <a:t>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sz="2800" dirty="0" smtClean="0"/>
              <a:t>Il video </a:t>
            </a:r>
            <a:r>
              <a:rPr lang="en-US" sz="2800" dirty="0" err="1" smtClean="0"/>
              <a:t>nella</a:t>
            </a:r>
            <a:r>
              <a:rPr lang="en-US" sz="2800" dirty="0" smtClean="0"/>
              <a:t> </a:t>
            </a:r>
            <a:r>
              <a:rPr lang="en-US" sz="2800" dirty="0" err="1" smtClean="0"/>
              <a:t>prossima</a:t>
            </a:r>
            <a:r>
              <a:rPr lang="en-US" sz="2800" dirty="0" smtClean="0"/>
              <a:t> slide </a:t>
            </a:r>
            <a:r>
              <a:rPr lang="en-US" sz="2800" dirty="0" err="1" smtClean="0"/>
              <a:t>mostra</a:t>
            </a:r>
            <a:r>
              <a:rPr lang="en-US" sz="2800" dirty="0" smtClean="0"/>
              <a:t> </a:t>
            </a:r>
            <a:r>
              <a:rPr lang="en-US" sz="2800" dirty="0" err="1" smtClean="0"/>
              <a:t>alcune</a:t>
            </a:r>
            <a:r>
              <a:rPr lang="en-US" sz="2800" dirty="0" smtClean="0"/>
              <a:t> </a:t>
            </a:r>
            <a:r>
              <a:rPr lang="en-US" sz="2800" dirty="0" err="1" smtClean="0"/>
              <a:t>delle</a:t>
            </a:r>
            <a:r>
              <a:rPr lang="en-US" sz="2800" dirty="0" smtClean="0"/>
              <a:t> </a:t>
            </a:r>
            <a:r>
              <a:rPr lang="en-US" sz="2800" dirty="0" err="1" smtClean="0"/>
              <a:t>tecniche</a:t>
            </a:r>
            <a:r>
              <a:rPr lang="en-US" sz="2800" dirty="0" smtClean="0"/>
              <a:t> di debugging</a:t>
            </a:r>
            <a:endParaRPr lang="en-US" sz="2800" dirty="0"/>
          </a:p>
          <a:p>
            <a:pPr marL="742950" lvl="1" indent="-285750">
              <a:buFont typeface="Arial"/>
              <a:buChar char="•"/>
            </a:pPr>
            <a:r>
              <a:rPr lang="en-US" sz="2800" dirty="0" err="1" smtClean="0"/>
              <a:t>Attendere</a:t>
            </a:r>
            <a:r>
              <a:rPr lang="en-US" sz="2800" dirty="0" smtClean="0"/>
              <a:t> </a:t>
            </a:r>
            <a:r>
              <a:rPr lang="en-US" sz="2800" dirty="0" err="1" smtClean="0"/>
              <a:t>che</a:t>
            </a:r>
            <a:r>
              <a:rPr lang="en-US" sz="2800" dirty="0" smtClean="0"/>
              <a:t> </a:t>
            </a:r>
            <a:r>
              <a:rPr lang="en-US" sz="2800" dirty="0" err="1" smtClean="0"/>
              <a:t>venga</a:t>
            </a:r>
            <a:r>
              <a:rPr lang="en-US" sz="2800" dirty="0" smtClean="0"/>
              <a:t> </a:t>
            </a:r>
            <a:r>
              <a:rPr lang="en-US" sz="2800" dirty="0" err="1" smtClean="0"/>
              <a:t>premuto</a:t>
            </a:r>
            <a:r>
              <a:rPr lang="en-US" sz="2800" dirty="0" smtClean="0"/>
              <a:t> un </a:t>
            </a:r>
            <a:r>
              <a:rPr lang="en-US" sz="2800" dirty="0" err="1" smtClean="0"/>
              <a:t>tasto</a:t>
            </a:r>
            <a:endParaRPr lang="en-US" sz="2800" dirty="0"/>
          </a:p>
          <a:p>
            <a:pPr marL="742950" lvl="1" indent="-285750">
              <a:buFont typeface="Arial"/>
              <a:buChar char="•"/>
            </a:pPr>
            <a:r>
              <a:rPr lang="en-US" sz="2800" dirty="0" err="1" smtClean="0"/>
              <a:t>Allarme</a:t>
            </a:r>
            <a:r>
              <a:rPr lang="en-US" sz="2800" dirty="0" smtClean="0"/>
              <a:t> </a:t>
            </a:r>
            <a:r>
              <a:rPr lang="en-US" sz="2800" dirty="0" err="1" smtClean="0"/>
              <a:t>sonoro</a:t>
            </a:r>
            <a:endParaRPr lang="en-US" sz="2800" dirty="0"/>
          </a:p>
          <a:p>
            <a:pPr marL="742950" lvl="1" indent="-285750">
              <a:buFont typeface="Arial"/>
              <a:buChar char="•"/>
            </a:pPr>
            <a:r>
              <a:rPr lang="en-US" sz="2800" dirty="0" err="1" smtClean="0"/>
              <a:t>Luci</a:t>
            </a:r>
            <a:r>
              <a:rPr lang="en-US" sz="2800" dirty="0" smtClean="0"/>
              <a:t> del </a:t>
            </a:r>
            <a:r>
              <a:rPr lang="en-US" sz="2800" dirty="0" err="1" smtClean="0"/>
              <a:t>mattoncino</a:t>
            </a:r>
            <a:endParaRPr lang="en-US" sz="2800" dirty="0"/>
          </a:p>
          <a:p>
            <a:pPr marL="742950" lvl="1" indent="-285750">
              <a:buFont typeface="Arial"/>
              <a:buChar char="•"/>
            </a:pPr>
            <a:r>
              <a:rPr lang="en-US" sz="2800" dirty="0" err="1" smtClean="0"/>
              <a:t>Lettura</a:t>
            </a:r>
            <a:r>
              <a:rPr lang="en-US" sz="2800" dirty="0" smtClean="0"/>
              <a:t> del </a:t>
            </a:r>
            <a:r>
              <a:rPr lang="en-US" sz="2800" dirty="0" err="1" smtClean="0"/>
              <a:t>sensore</a:t>
            </a:r>
            <a:r>
              <a:rPr lang="en-US" sz="2800" dirty="0" smtClean="0"/>
              <a:t> </a:t>
            </a:r>
            <a:r>
              <a:rPr lang="en-US" sz="2800" dirty="0" err="1" smtClean="0"/>
              <a:t>mostrato</a:t>
            </a:r>
            <a:r>
              <a:rPr lang="en-US" sz="2800" dirty="0" smtClean="0"/>
              <a:t> </a:t>
            </a:r>
            <a:r>
              <a:rPr lang="en-US" sz="2800" dirty="0" err="1" smtClean="0"/>
              <a:t>sul</a:t>
            </a:r>
            <a:r>
              <a:rPr lang="en-US" sz="2800" dirty="0" smtClean="0"/>
              <a:t> display del </a:t>
            </a:r>
            <a:r>
              <a:rPr lang="en-US" sz="2800" dirty="0" err="1" smtClean="0"/>
              <a:t>mattoncino</a:t>
            </a:r>
            <a:endParaRPr lang="en-US" sz="2800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2016 EV3Lessons.com, Last edit 7/06/2016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0506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874" y="416041"/>
            <a:ext cx="8596812" cy="87405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Video </a:t>
            </a:r>
            <a:r>
              <a:rPr lang="en-US" dirty="0" err="1" smtClean="0"/>
              <a:t>dimostrativo</a:t>
            </a:r>
            <a:r>
              <a:rPr lang="en-US" dirty="0" smtClean="0"/>
              <a:t> – </a:t>
            </a:r>
            <a:r>
              <a:rPr lang="en-US" dirty="0" err="1" smtClean="0"/>
              <a:t>Cliccare</a:t>
            </a:r>
            <a:r>
              <a:rPr lang="en-US" dirty="0" smtClean="0"/>
              <a:t> per </a:t>
            </a:r>
            <a:r>
              <a:rPr lang="en-US" dirty="0" err="1" smtClean="0"/>
              <a:t>eseguire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2016 EV3Lessons.com, Last edit 7/06/2016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11</a:t>
            </a:fld>
            <a:endParaRPr lang="en-US"/>
          </a:p>
        </p:txBody>
      </p:sp>
      <p:pic>
        <p:nvPicPr>
          <p:cNvPr id="6" name="DebuggingPreview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71724" y="1681654"/>
            <a:ext cx="6909942" cy="38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353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5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Altri</a:t>
            </a:r>
            <a:r>
              <a:rPr lang="en-US" dirty="0" smtClean="0"/>
              <a:t> </a:t>
            </a:r>
            <a:r>
              <a:rPr lang="en-US" dirty="0" err="1" smtClean="0"/>
              <a:t>metodi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874" y="1505616"/>
            <a:ext cx="4985257" cy="4654528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err="1" smtClean="0"/>
              <a:t>Registrazioni</a:t>
            </a:r>
            <a:r>
              <a:rPr lang="en-US" sz="2400" dirty="0" smtClean="0"/>
              <a:t>:</a:t>
            </a:r>
            <a:endParaRPr lang="en-US" sz="2400" dirty="0"/>
          </a:p>
          <a:p>
            <a:pPr marL="742950" lvl="1" indent="-285750">
              <a:buFont typeface="Arial"/>
              <a:buChar char="•"/>
            </a:pPr>
            <a:r>
              <a:rPr lang="en-US" sz="2400" dirty="0" err="1" smtClean="0"/>
              <a:t>Potete</a:t>
            </a:r>
            <a:r>
              <a:rPr lang="en-US" sz="2400" dirty="0" smtClean="0"/>
              <a:t> </a:t>
            </a:r>
            <a:r>
              <a:rPr lang="en-US" sz="2400" dirty="0" err="1" smtClean="0"/>
              <a:t>registrare</a:t>
            </a:r>
            <a:r>
              <a:rPr lang="en-US" sz="2400" dirty="0" smtClean="0"/>
              <a:t> </a:t>
            </a:r>
            <a:r>
              <a:rPr lang="en-US" sz="2400" dirty="0" err="1" smtClean="0"/>
              <a:t>il</a:t>
            </a:r>
            <a:r>
              <a:rPr lang="en-US" sz="2400" dirty="0" smtClean="0"/>
              <a:t> </a:t>
            </a:r>
            <a:r>
              <a:rPr lang="en-US" sz="2400" dirty="0" err="1" smtClean="0"/>
              <a:t>vostro</a:t>
            </a:r>
            <a:r>
              <a:rPr lang="en-US" sz="2400" dirty="0" smtClean="0"/>
              <a:t> robot con </a:t>
            </a:r>
            <a:r>
              <a:rPr lang="en-US" sz="2400" dirty="0" err="1" smtClean="0"/>
              <a:t>una</a:t>
            </a:r>
            <a:r>
              <a:rPr lang="en-US" sz="2400" dirty="0" smtClean="0"/>
              <a:t> </a:t>
            </a:r>
            <a:r>
              <a:rPr lang="en-US" sz="2400" dirty="0" err="1" smtClean="0"/>
              <a:t>videocamera</a:t>
            </a:r>
            <a:r>
              <a:rPr lang="en-US" sz="2400" dirty="0" smtClean="0"/>
              <a:t>. </a:t>
            </a:r>
            <a:r>
              <a:rPr lang="en-US" sz="2400" dirty="0" err="1" smtClean="0"/>
              <a:t>Quindi</a:t>
            </a:r>
            <a:r>
              <a:rPr lang="en-US" sz="2400" dirty="0" smtClean="0"/>
              <a:t> </a:t>
            </a:r>
            <a:r>
              <a:rPr lang="en-US" sz="2400" dirty="0" err="1" smtClean="0"/>
              <a:t>rivedere</a:t>
            </a:r>
            <a:r>
              <a:rPr lang="en-US" sz="2400" dirty="0" smtClean="0"/>
              <a:t> </a:t>
            </a:r>
            <a:r>
              <a:rPr lang="en-US" sz="2400" dirty="0" err="1" smtClean="0"/>
              <a:t>il</a:t>
            </a:r>
            <a:r>
              <a:rPr lang="en-US" sz="2400" dirty="0" smtClean="0"/>
              <a:t> video per </a:t>
            </a:r>
            <a:r>
              <a:rPr lang="en-US" sz="2400" dirty="0" err="1" smtClean="0"/>
              <a:t>osservare</a:t>
            </a:r>
            <a:r>
              <a:rPr lang="en-US" sz="2400" dirty="0" smtClean="0"/>
              <a:t> dove ha </a:t>
            </a:r>
            <a:r>
              <a:rPr lang="en-US" sz="2400" dirty="0" err="1" smtClean="0"/>
              <a:t>sbagliato</a:t>
            </a:r>
            <a:endParaRPr lang="en-US" sz="2400" dirty="0"/>
          </a:p>
          <a:p>
            <a:pPr marL="742950" lvl="1" indent="-285750">
              <a:buFont typeface="Arial"/>
              <a:buChar char="•"/>
            </a:pPr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dirty="0" err="1" smtClean="0"/>
              <a:t>Commenti</a:t>
            </a:r>
            <a:r>
              <a:rPr lang="en-US" sz="2400" dirty="0" smtClean="0"/>
              <a:t>:</a:t>
            </a:r>
            <a:endParaRPr lang="en-US" sz="2400" dirty="0"/>
          </a:p>
          <a:p>
            <a:pPr marL="742950" lvl="1" indent="-285750">
              <a:buFont typeface="Arial"/>
              <a:buChar char="•"/>
            </a:pPr>
            <a:r>
              <a:rPr lang="en-US" sz="2400" dirty="0" err="1" smtClean="0"/>
              <a:t>Potete</a:t>
            </a:r>
            <a:r>
              <a:rPr lang="en-US" sz="2400" dirty="0" smtClean="0"/>
              <a:t> </a:t>
            </a:r>
            <a:r>
              <a:rPr lang="en-US" sz="2400" dirty="0" err="1" smtClean="0"/>
              <a:t>anche</a:t>
            </a:r>
            <a:r>
              <a:rPr lang="en-US" sz="2400" dirty="0" smtClean="0"/>
              <a:t> </a:t>
            </a:r>
            <a:r>
              <a:rPr lang="en-US" sz="2400" dirty="0" err="1" smtClean="0"/>
              <a:t>utilizzare</a:t>
            </a:r>
            <a:r>
              <a:rPr lang="en-US" sz="2400" dirty="0" smtClean="0"/>
              <a:t> i </a:t>
            </a:r>
            <a:r>
              <a:rPr lang="en-US" sz="2400" dirty="0" err="1" smtClean="0"/>
              <a:t>commenti</a:t>
            </a:r>
            <a:r>
              <a:rPr lang="en-US" sz="2400" dirty="0" smtClean="0"/>
              <a:t> per </a:t>
            </a:r>
            <a:r>
              <a:rPr lang="en-US" sz="2400" dirty="0" err="1" smtClean="0"/>
              <a:t>aiutarvi</a:t>
            </a:r>
            <a:r>
              <a:rPr lang="en-US" sz="2400" dirty="0" smtClean="0"/>
              <a:t> </a:t>
            </a:r>
            <a:r>
              <a:rPr lang="en-US" sz="2400" dirty="0" err="1" smtClean="0"/>
              <a:t>nel</a:t>
            </a:r>
            <a:r>
              <a:rPr lang="en-US" sz="2400" dirty="0" smtClean="0"/>
              <a:t> debug– </a:t>
            </a:r>
            <a:r>
              <a:rPr lang="en-US" sz="2400" dirty="0" err="1" smtClean="0"/>
              <a:t>noi</a:t>
            </a:r>
            <a:r>
              <a:rPr lang="en-US" sz="2400" dirty="0" smtClean="0"/>
              <a:t> </a:t>
            </a:r>
            <a:r>
              <a:rPr lang="en-US" sz="2400" dirty="0" err="1" smtClean="0"/>
              <a:t>abbiamo</a:t>
            </a:r>
            <a:r>
              <a:rPr lang="en-US" sz="2400" dirty="0" smtClean="0"/>
              <a:t> </a:t>
            </a:r>
            <a:r>
              <a:rPr lang="en-US" sz="2400" dirty="0" err="1" smtClean="0"/>
              <a:t>aggiunto</a:t>
            </a:r>
            <a:r>
              <a:rPr lang="en-US" sz="2400" dirty="0" smtClean="0"/>
              <a:t> </a:t>
            </a:r>
            <a:r>
              <a:rPr lang="en-US" sz="2400" dirty="0" err="1" smtClean="0"/>
              <a:t>dei</a:t>
            </a:r>
            <a:r>
              <a:rPr lang="en-US" sz="2400" dirty="0" smtClean="0"/>
              <a:t> </a:t>
            </a:r>
            <a:r>
              <a:rPr lang="en-US" sz="2400" dirty="0" err="1" smtClean="0"/>
              <a:t>commenti</a:t>
            </a:r>
            <a:r>
              <a:rPr lang="en-US" sz="2400" dirty="0" smtClean="0"/>
              <a:t> per </a:t>
            </a:r>
            <a:r>
              <a:rPr lang="en-US" sz="2400" dirty="0" err="1" smtClean="0"/>
              <a:t>ricordare</a:t>
            </a:r>
            <a:r>
              <a:rPr lang="en-US" sz="2400" dirty="0" smtClean="0"/>
              <a:t> </a:t>
            </a:r>
            <a:r>
              <a:rPr lang="en-US" sz="2400" dirty="0" err="1" smtClean="0"/>
              <a:t>quali</a:t>
            </a:r>
            <a:r>
              <a:rPr lang="en-US" sz="2400" dirty="0" smtClean="0"/>
              <a:t> </a:t>
            </a:r>
            <a:r>
              <a:rPr lang="en-US" sz="2400" dirty="0" err="1" smtClean="0"/>
              <a:t>erano</a:t>
            </a:r>
            <a:r>
              <a:rPr lang="en-US" sz="2400" dirty="0" smtClean="0"/>
              <a:t> i </a:t>
            </a:r>
            <a:r>
              <a:rPr lang="en-US" sz="2400" dirty="0" err="1" smtClean="0"/>
              <a:t>precedenti</a:t>
            </a:r>
            <a:r>
              <a:rPr lang="en-US" sz="2400" dirty="0" smtClean="0"/>
              <a:t> </a:t>
            </a:r>
            <a:r>
              <a:rPr lang="en-US" sz="2400" dirty="0" err="1" smtClean="0"/>
              <a:t>vecchi</a:t>
            </a:r>
            <a:r>
              <a:rPr lang="en-US" sz="2400" dirty="0" smtClean="0"/>
              <a:t> </a:t>
            </a:r>
            <a:r>
              <a:rPr lang="en-US" sz="2400" dirty="0" err="1" smtClean="0"/>
              <a:t>valori</a:t>
            </a:r>
            <a:r>
              <a:rPr lang="en-US" sz="2400" dirty="0" smtClean="0"/>
              <a:t> </a:t>
            </a:r>
            <a:r>
              <a:rPr lang="en-US" sz="2400" dirty="0" err="1" smtClean="0"/>
              <a:t>inseriti</a:t>
            </a:r>
            <a:r>
              <a:rPr lang="en-US" sz="2400" dirty="0" smtClean="0"/>
              <a:t> </a:t>
            </a:r>
            <a:r>
              <a:rPr lang="en-US" sz="2400" dirty="0" err="1" smtClean="0"/>
              <a:t>nei</a:t>
            </a:r>
            <a:r>
              <a:rPr lang="en-US" sz="2400" dirty="0" smtClean="0"/>
              <a:t> </a:t>
            </a:r>
            <a:r>
              <a:rPr lang="en-US" sz="2400" dirty="0" err="1" smtClean="0"/>
              <a:t>blocchi</a:t>
            </a:r>
            <a:r>
              <a:rPr lang="en-US" sz="2400" dirty="0" smtClean="0"/>
              <a:t>.  Poi </a:t>
            </a:r>
            <a:r>
              <a:rPr lang="en-US" sz="2400" dirty="0" err="1" smtClean="0"/>
              <a:t>abbiamo</a:t>
            </a:r>
            <a:r>
              <a:rPr lang="en-US" sz="2400" dirty="0" smtClean="0"/>
              <a:t> </a:t>
            </a:r>
            <a:r>
              <a:rPr lang="en-US" sz="2400" dirty="0" err="1" smtClean="0"/>
              <a:t>osservato</a:t>
            </a:r>
            <a:r>
              <a:rPr lang="en-US" sz="2400" dirty="0" smtClean="0"/>
              <a:t> </a:t>
            </a:r>
            <a:r>
              <a:rPr lang="en-US" sz="2400" dirty="0" err="1" smtClean="0"/>
              <a:t>il</a:t>
            </a:r>
            <a:r>
              <a:rPr lang="en-US" sz="2400" dirty="0" smtClean="0"/>
              <a:t> robot </a:t>
            </a:r>
            <a:r>
              <a:rPr lang="en-US" sz="2400" dirty="0" err="1" smtClean="0"/>
              <a:t>ed</a:t>
            </a:r>
            <a:r>
              <a:rPr lang="en-US" sz="2400" dirty="0" smtClean="0"/>
              <a:t> </a:t>
            </a:r>
            <a:r>
              <a:rPr lang="en-US" sz="2400" dirty="0" err="1" smtClean="0"/>
              <a:t>aggiustato</a:t>
            </a:r>
            <a:r>
              <a:rPr lang="en-US" sz="2400" dirty="0" smtClean="0"/>
              <a:t> </a:t>
            </a:r>
            <a:r>
              <a:rPr lang="en-US" sz="2400" dirty="0" err="1" smtClean="0"/>
              <a:t>questi</a:t>
            </a:r>
            <a:r>
              <a:rPr lang="en-US" sz="2400" dirty="0" smtClean="0"/>
              <a:t> </a:t>
            </a:r>
            <a:r>
              <a:rPr lang="en-US" sz="2400" dirty="0" err="1" smtClean="0"/>
              <a:t>valori</a:t>
            </a:r>
            <a:r>
              <a:rPr lang="en-US" sz="2400" dirty="0" smtClean="0"/>
              <a:t>.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2016 EV3Lessons.com, Last edit 7/06/2016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5" descr="img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897" y="1592431"/>
            <a:ext cx="2765298" cy="1957458"/>
          </a:xfrm>
          <a:prstGeom prst="rect">
            <a:avLst/>
          </a:prstGeom>
        </p:spPr>
      </p:pic>
      <p:pic>
        <p:nvPicPr>
          <p:cNvPr id="7" name="Picture 6" descr="img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660" y="3309419"/>
            <a:ext cx="1953095" cy="1953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5043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CREDITI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Questo</a:t>
            </a:r>
            <a:r>
              <a:rPr lang="en-US" dirty="0" smtClean="0"/>
              <a:t> tutorial è </a:t>
            </a:r>
            <a:r>
              <a:rPr lang="en-US" dirty="0" err="1" smtClean="0"/>
              <a:t>stato</a:t>
            </a:r>
            <a:r>
              <a:rPr lang="en-US" dirty="0" smtClean="0"/>
              <a:t> </a:t>
            </a:r>
            <a:r>
              <a:rPr lang="en-US" dirty="0" err="1" smtClean="0"/>
              <a:t>creato</a:t>
            </a:r>
            <a:r>
              <a:rPr lang="en-US" dirty="0" smtClean="0"/>
              <a:t> da Sanjay </a:t>
            </a:r>
            <a:r>
              <a:rPr lang="en-US" dirty="0"/>
              <a:t>Seshan and Arvind </a:t>
            </a:r>
          </a:p>
          <a:p>
            <a:r>
              <a:rPr lang="en-US" dirty="0" smtClean="0"/>
              <a:t>Email </a:t>
            </a:r>
            <a:r>
              <a:rPr lang="en-US" dirty="0" err="1" smtClean="0"/>
              <a:t>degli</a:t>
            </a:r>
            <a:r>
              <a:rPr lang="en-US" dirty="0" smtClean="0"/>
              <a:t> </a:t>
            </a:r>
            <a:r>
              <a:rPr lang="en-US" dirty="0" err="1" smtClean="0"/>
              <a:t>autori</a:t>
            </a:r>
            <a:r>
              <a:rPr lang="en-US" dirty="0" smtClean="0"/>
              <a:t>: </a:t>
            </a:r>
            <a:r>
              <a:rPr lang="en-US" dirty="0" smtClean="0">
                <a:hlinkClick r:id="rId3"/>
              </a:rPr>
              <a:t>team@droidsrobotics.org</a:t>
            </a:r>
            <a:endParaRPr lang="en-US" dirty="0" smtClean="0"/>
          </a:p>
          <a:p>
            <a:r>
              <a:rPr lang="en-US" dirty="0" err="1" smtClean="0"/>
              <a:t>Traduzione</a:t>
            </a:r>
            <a:r>
              <a:rPr lang="en-US" dirty="0" smtClean="0"/>
              <a:t>: Giuseppe </a:t>
            </a:r>
            <a:r>
              <a:rPr lang="en-US" dirty="0" err="1" smtClean="0"/>
              <a:t>Comis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2016 EV3Lessons.com, Last edit 7/06/2016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13</a:t>
            </a:fld>
            <a:endParaRPr lang="en-US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199" y="4630535"/>
            <a:ext cx="7913347" cy="92333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Questo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lavoro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 è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soggetto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 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 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Creative Commons Attribution-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NonCommercial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-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ShareAlike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 4.0 International License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2050" name="Picture 2" descr="Creative Commons Licens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595" y="3609409"/>
            <a:ext cx="2161449" cy="76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2111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Obiettivi</a:t>
            </a:r>
            <a:r>
              <a:rPr lang="en-US" dirty="0" smtClean="0"/>
              <a:t> </a:t>
            </a:r>
            <a:r>
              <a:rPr lang="en-US" dirty="0" err="1" smtClean="0"/>
              <a:t>della</a:t>
            </a:r>
            <a:r>
              <a:rPr lang="en-US" dirty="0" smtClean="0"/>
              <a:t> </a:t>
            </a:r>
            <a:r>
              <a:rPr lang="en-US" dirty="0" err="1" smtClean="0"/>
              <a:t>lezione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arenR"/>
            </a:pPr>
            <a:r>
              <a:rPr lang="en-US" dirty="0" err="1" smtClean="0"/>
              <a:t>Imparare</a:t>
            </a:r>
            <a:r>
              <a:rPr lang="en-US" dirty="0" smtClean="0"/>
              <a:t> </a:t>
            </a:r>
            <a:r>
              <a:rPr lang="en-US" dirty="0" err="1" smtClean="0"/>
              <a:t>l’importanza</a:t>
            </a:r>
            <a:r>
              <a:rPr lang="en-US" dirty="0" smtClean="0"/>
              <a:t> del debug</a:t>
            </a:r>
            <a:endParaRPr lang="en-US" dirty="0"/>
          </a:p>
          <a:p>
            <a:pPr marL="457200" indent="-457200">
              <a:buAutoNum type="arabicParenR"/>
            </a:pPr>
            <a:r>
              <a:rPr lang="en-US" dirty="0" err="1" smtClean="0"/>
              <a:t>Imparare</a:t>
            </a:r>
            <a:r>
              <a:rPr lang="en-US" dirty="0" smtClean="0"/>
              <a:t> </a:t>
            </a:r>
            <a:r>
              <a:rPr lang="en-US" dirty="0" err="1" smtClean="0"/>
              <a:t>alcune</a:t>
            </a:r>
            <a:r>
              <a:rPr lang="en-US" dirty="0" smtClean="0"/>
              <a:t> </a:t>
            </a:r>
            <a:r>
              <a:rPr lang="en-US" dirty="0" err="1" smtClean="0"/>
              <a:t>tecniche</a:t>
            </a:r>
            <a:r>
              <a:rPr lang="en-US" dirty="0" smtClean="0"/>
              <a:t> di debug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2016 EV3Lessons.com, Last edit 7/06/2016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27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Perchè</a:t>
            </a:r>
            <a:r>
              <a:rPr lang="en-US" dirty="0" smtClean="0"/>
              <a:t> fare </a:t>
            </a:r>
            <a:r>
              <a:rPr lang="en-US" dirty="0" err="1" smtClean="0"/>
              <a:t>il</a:t>
            </a:r>
            <a:r>
              <a:rPr lang="en-US" dirty="0" smtClean="0"/>
              <a:t> Debug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Il </a:t>
            </a:r>
            <a:r>
              <a:rPr lang="it-IT" dirty="0" err="1"/>
              <a:t>debug</a:t>
            </a:r>
            <a:r>
              <a:rPr lang="it-IT" dirty="0"/>
              <a:t> è una strategia utile per capire dove nel </a:t>
            </a:r>
            <a:r>
              <a:rPr lang="it-IT" dirty="0" smtClean="0"/>
              <a:t>vostro programma </a:t>
            </a:r>
            <a:r>
              <a:rPr lang="it-IT" dirty="0"/>
              <a:t>qualcosa sta andando storto o cosa è andato </a:t>
            </a:r>
            <a:r>
              <a:rPr lang="it-IT" dirty="0" smtClean="0"/>
              <a:t>storto</a:t>
            </a:r>
          </a:p>
          <a:p>
            <a:r>
              <a:rPr lang="it-IT" dirty="0"/>
              <a:t>Una volta che il codice inizia a diventare lungo o complicato (ad esempio utilizzando i sensori), può diventare difficile capire </a:t>
            </a:r>
            <a:r>
              <a:rPr lang="it-IT" dirty="0" smtClean="0"/>
              <a:t>in quale punto del programma ci troviamo</a:t>
            </a:r>
          </a:p>
          <a:p>
            <a:r>
              <a:rPr lang="it-IT" dirty="0"/>
              <a:t>Le seguenti diapositive mostrano alcuni modi per sapere dove </a:t>
            </a:r>
            <a:r>
              <a:rPr lang="it-IT" dirty="0" smtClean="0"/>
              <a:t>ci si trovi </a:t>
            </a:r>
            <a:r>
              <a:rPr lang="it-IT" dirty="0"/>
              <a:t>nel </a:t>
            </a:r>
            <a:r>
              <a:rPr lang="it-IT" dirty="0" smtClean="0"/>
              <a:t>vostro programma </a:t>
            </a:r>
            <a:r>
              <a:rPr lang="it-IT" dirty="0"/>
              <a:t>o sapere quali valori vedono i </a:t>
            </a:r>
            <a:r>
              <a:rPr lang="it-IT" dirty="0" smtClean="0"/>
              <a:t>vostri sensori</a:t>
            </a:r>
          </a:p>
          <a:p>
            <a:r>
              <a:rPr lang="it-IT" dirty="0" smtClean="0"/>
              <a:t>Vedrete </a:t>
            </a:r>
            <a:r>
              <a:rPr lang="it-IT" dirty="0"/>
              <a:t>che queste tecniche possono essere MOLTO UTILI per qualsiasi programmatore.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2016 EV3Lessons.com, Last edit 7/06/2016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Process 3"/>
          <p:cNvSpPr/>
          <p:nvPr/>
        </p:nvSpPr>
        <p:spPr>
          <a:xfrm>
            <a:off x="331775" y="4817048"/>
            <a:ext cx="1430090" cy="1029773"/>
          </a:xfrm>
          <a:prstGeom prst="flowChartProcess">
            <a:avLst/>
          </a:prstGeom>
          <a:solidFill>
            <a:srgbClr val="F5C20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000000"/>
                </a:solidFill>
              </a:rPr>
              <a:t>Localizzare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l’errore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Process 4"/>
          <p:cNvSpPr/>
          <p:nvPr/>
        </p:nvSpPr>
        <p:spPr>
          <a:xfrm>
            <a:off x="2219495" y="4805605"/>
            <a:ext cx="1327124" cy="1029773"/>
          </a:xfrm>
          <a:prstGeom prst="flowChartProcess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Pensare</a:t>
            </a:r>
            <a:r>
              <a:rPr lang="en-US" dirty="0" smtClean="0"/>
              <a:t> ad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soluzione</a:t>
            </a:r>
            <a:endParaRPr lang="en-US" dirty="0"/>
          </a:p>
        </p:txBody>
      </p:sp>
      <p:sp>
        <p:nvSpPr>
          <p:cNvPr id="6" name="Process 5"/>
          <p:cNvSpPr/>
          <p:nvPr/>
        </p:nvSpPr>
        <p:spPr>
          <a:xfrm>
            <a:off x="5826995" y="4809261"/>
            <a:ext cx="1327124" cy="1029773"/>
          </a:xfrm>
          <a:prstGeom prst="flowChartProcess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Riprovare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il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programma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Process 6"/>
          <p:cNvSpPr/>
          <p:nvPr/>
        </p:nvSpPr>
        <p:spPr>
          <a:xfrm>
            <a:off x="4019359" y="4809262"/>
            <a:ext cx="1327124" cy="1029773"/>
          </a:xfrm>
          <a:prstGeom prst="flowChartProcess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Correggere</a:t>
            </a:r>
            <a:r>
              <a:rPr lang="en-US" dirty="0" smtClean="0"/>
              <a:t> </a:t>
            </a:r>
            <a:r>
              <a:rPr lang="en-US" dirty="0" err="1" smtClean="0"/>
              <a:t>l’errore</a:t>
            </a:r>
            <a:endParaRPr lang="en-US" dirty="0"/>
          </a:p>
        </p:txBody>
      </p:sp>
      <p:cxnSp>
        <p:nvCxnSpPr>
          <p:cNvPr id="11" name="Elbow Connector 10"/>
          <p:cNvCxnSpPr>
            <a:stCxn id="6" idx="2"/>
            <a:endCxn id="4" idx="2"/>
          </p:cNvCxnSpPr>
          <p:nvPr/>
        </p:nvCxnSpPr>
        <p:spPr>
          <a:xfrm rot="5400000">
            <a:off x="3764796" y="3121059"/>
            <a:ext cx="7787" cy="5443737"/>
          </a:xfrm>
          <a:prstGeom prst="bentConnector3">
            <a:avLst>
              <a:gd name="adj1" fmla="val 3035662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4" idx="3"/>
            <a:endCxn id="5" idx="1"/>
          </p:cNvCxnSpPr>
          <p:nvPr/>
        </p:nvCxnSpPr>
        <p:spPr>
          <a:xfrm flipV="1">
            <a:off x="1761865" y="5320492"/>
            <a:ext cx="457630" cy="1144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5" idx="3"/>
            <a:endCxn id="7" idx="1"/>
          </p:cNvCxnSpPr>
          <p:nvPr/>
        </p:nvCxnSpPr>
        <p:spPr>
          <a:xfrm>
            <a:off x="3546619" y="5320492"/>
            <a:ext cx="472740" cy="36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3"/>
            <a:endCxn id="6" idx="1"/>
          </p:cNvCxnSpPr>
          <p:nvPr/>
        </p:nvCxnSpPr>
        <p:spPr>
          <a:xfrm flipV="1">
            <a:off x="5346483" y="5324148"/>
            <a:ext cx="480512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6" idx="3"/>
            <a:endCxn id="19" idx="1"/>
          </p:cNvCxnSpPr>
          <p:nvPr/>
        </p:nvCxnSpPr>
        <p:spPr>
          <a:xfrm>
            <a:off x="7154119" y="5324148"/>
            <a:ext cx="468260" cy="20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Process 18"/>
          <p:cNvSpPr/>
          <p:nvPr/>
        </p:nvSpPr>
        <p:spPr>
          <a:xfrm>
            <a:off x="7622379" y="5057329"/>
            <a:ext cx="1221297" cy="537770"/>
          </a:xfrm>
          <a:prstGeom prst="flowChartProcess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HURRA!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19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Differenti</a:t>
            </a:r>
            <a:r>
              <a:rPr lang="en-US" dirty="0" smtClean="0"/>
              <a:t> </a:t>
            </a:r>
            <a:r>
              <a:rPr lang="en-US" dirty="0" err="1" smtClean="0"/>
              <a:t>Tecniche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213" y="1438925"/>
            <a:ext cx="4028866" cy="4032921"/>
          </a:xfrm>
        </p:spPr>
        <p:txBody>
          <a:bodyPr>
            <a:normAutofit/>
          </a:bodyPr>
          <a:lstStyle/>
          <a:p>
            <a:pPr algn="ctr"/>
            <a:r>
              <a:rPr lang="en-US" sz="2200" u="sng" dirty="0" err="1" smtClean="0"/>
              <a:t>Eseguire</a:t>
            </a:r>
            <a:r>
              <a:rPr lang="en-US" sz="2200" u="sng" dirty="0" smtClean="0"/>
              <a:t> la parte </a:t>
            </a:r>
            <a:r>
              <a:rPr lang="en-US" sz="2200" u="sng" dirty="0" err="1" smtClean="0"/>
              <a:t>selezionata</a:t>
            </a:r>
            <a:r>
              <a:rPr lang="en-US" sz="2200" u="sng" dirty="0" smtClean="0"/>
              <a:t> vs</a:t>
            </a:r>
            <a:r>
              <a:rPr lang="en-US" sz="2200" u="sng" dirty="0"/>
              <a:t>. </a:t>
            </a:r>
            <a:r>
              <a:rPr lang="en-US" sz="2200" u="sng" dirty="0" err="1" smtClean="0"/>
              <a:t>Premere</a:t>
            </a:r>
            <a:r>
              <a:rPr lang="en-US" sz="2200" u="sng" dirty="0" smtClean="0"/>
              <a:t> </a:t>
            </a:r>
            <a:r>
              <a:rPr lang="en-US" sz="2200" u="sng" dirty="0" err="1" smtClean="0"/>
              <a:t>il</a:t>
            </a:r>
            <a:r>
              <a:rPr lang="en-US" sz="2200" u="sng" dirty="0" smtClean="0"/>
              <a:t> </a:t>
            </a:r>
            <a:r>
              <a:rPr lang="en-US" sz="2200" u="sng" dirty="0" err="1" smtClean="0"/>
              <a:t>tasto</a:t>
            </a:r>
            <a:endParaRPr lang="en-US" sz="2200" u="sng" dirty="0"/>
          </a:p>
          <a:p>
            <a:pPr marL="342900" indent="-342900">
              <a:buFont typeface="Arial"/>
              <a:buChar char="•"/>
            </a:pPr>
            <a:r>
              <a:rPr lang="en-US" b="0" dirty="0" err="1" smtClean="0"/>
              <a:t>Sono</a:t>
            </a:r>
            <a:r>
              <a:rPr lang="en-US" b="0" dirty="0" smtClean="0"/>
              <a:t> </a:t>
            </a:r>
            <a:r>
              <a:rPr lang="en-US" b="0" dirty="0" err="1" smtClean="0"/>
              <a:t>tecniche</a:t>
            </a:r>
            <a:r>
              <a:rPr lang="en-US" b="0" dirty="0" smtClean="0"/>
              <a:t> molto </a:t>
            </a:r>
            <a:r>
              <a:rPr lang="en-US" b="0" dirty="0" err="1" smtClean="0"/>
              <a:t>simili</a:t>
            </a:r>
            <a:endParaRPr lang="en-US" b="0" dirty="0"/>
          </a:p>
          <a:p>
            <a:pPr marL="342900" indent="-342900">
              <a:buFont typeface="Arial"/>
              <a:buChar char="•"/>
            </a:pPr>
            <a:r>
              <a:rPr lang="en-US" dirty="0" err="1" smtClean="0"/>
              <a:t>Provare</a:t>
            </a:r>
            <a:r>
              <a:rPr lang="en-US" dirty="0" smtClean="0"/>
              <a:t> solo </a:t>
            </a:r>
            <a:r>
              <a:rPr lang="en-US" dirty="0" err="1" smtClean="0"/>
              <a:t>piccole</a:t>
            </a:r>
            <a:r>
              <a:rPr lang="en-US" dirty="0" smtClean="0"/>
              <a:t> </a:t>
            </a:r>
            <a:r>
              <a:rPr lang="en-US" dirty="0" err="1" smtClean="0"/>
              <a:t>parti</a:t>
            </a:r>
            <a:r>
              <a:rPr lang="en-US" dirty="0" smtClean="0"/>
              <a:t> del </a:t>
            </a:r>
            <a:r>
              <a:rPr lang="en-US" dirty="0" err="1" smtClean="0"/>
              <a:t>codice</a:t>
            </a:r>
            <a:endParaRPr lang="en-US" b="0" dirty="0"/>
          </a:p>
          <a:p>
            <a:pPr marL="342900" indent="-342900">
              <a:buFont typeface="Arial"/>
              <a:buChar char="•"/>
            </a:pPr>
            <a:r>
              <a:rPr lang="en-US" b="0" dirty="0" smtClean="0"/>
              <a:t>Per fare </a:t>
            </a:r>
            <a:r>
              <a:rPr lang="en-US" b="0" dirty="0" err="1" smtClean="0"/>
              <a:t>questo</a:t>
            </a:r>
            <a:r>
              <a:rPr lang="en-US" b="0" dirty="0" smtClean="0"/>
              <a:t> </a:t>
            </a:r>
            <a:r>
              <a:rPr lang="en-US" b="0" dirty="0" err="1" smtClean="0"/>
              <a:t>c’è</a:t>
            </a:r>
            <a:r>
              <a:rPr lang="en-US" b="0" dirty="0" smtClean="0"/>
              <a:t> </a:t>
            </a:r>
            <a:r>
              <a:rPr lang="en-US" b="0" dirty="0" err="1" smtClean="0"/>
              <a:t>bisogno</a:t>
            </a:r>
            <a:r>
              <a:rPr lang="en-US" b="0" dirty="0" smtClean="0"/>
              <a:t> del </a:t>
            </a:r>
            <a:r>
              <a:rPr lang="en-US" b="0" dirty="0" err="1" smtClean="0"/>
              <a:t>bluetooth</a:t>
            </a:r>
            <a:endParaRPr lang="en-US" b="0" dirty="0"/>
          </a:p>
          <a:p>
            <a:pPr marL="342900" indent="-342900">
              <a:buFont typeface="Arial"/>
              <a:buChar char="•"/>
            </a:pPr>
            <a:r>
              <a:rPr lang="it-IT" dirty="0" smtClean="0"/>
              <a:t>Premere il tasto richiede </a:t>
            </a:r>
            <a:r>
              <a:rPr lang="it-IT" dirty="0"/>
              <a:t>una certa attenzione in modo da non </a:t>
            </a:r>
            <a:r>
              <a:rPr lang="it-IT" dirty="0" smtClean="0"/>
              <a:t>spostare il </a:t>
            </a:r>
            <a:r>
              <a:rPr lang="it-IT" dirty="0"/>
              <a:t>robot quando si preme il pulsante</a:t>
            </a:r>
            <a:endParaRPr lang="en-US" b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2016 EV3Lessons.com, Last edit 7/06/2016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4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29208" y="1446749"/>
            <a:ext cx="3880155" cy="425925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0" u="sng" dirty="0" err="1" smtClean="0"/>
              <a:t>Luci</a:t>
            </a:r>
            <a:r>
              <a:rPr lang="en-US" sz="2400" b="0" u="sng" dirty="0" smtClean="0"/>
              <a:t>, </a:t>
            </a:r>
            <a:r>
              <a:rPr lang="en-US" sz="2400" b="0" u="sng" dirty="0" err="1" smtClean="0"/>
              <a:t>Suoni</a:t>
            </a:r>
            <a:r>
              <a:rPr lang="en-US" sz="2400" b="0" u="sng" dirty="0" smtClean="0"/>
              <a:t> e Display</a:t>
            </a:r>
            <a:endParaRPr lang="en-US" sz="2400" b="0" u="sng" dirty="0"/>
          </a:p>
          <a:p>
            <a:pPr marL="342900" lvl="0" indent="-3429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Arial"/>
              <a:buChar char="•"/>
            </a:pPr>
            <a:r>
              <a:rPr lang="en-US" sz="2200" b="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Sono</a:t>
            </a:r>
            <a:r>
              <a:rPr lang="en-US" sz="22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200" b="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tecniche</a:t>
            </a:r>
            <a:r>
              <a:rPr lang="en-US" sz="22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2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molto </a:t>
            </a:r>
            <a:r>
              <a:rPr lang="en-US" sz="2200" b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simili</a:t>
            </a:r>
            <a:endParaRPr lang="en-US" sz="22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200" b="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Luci</a:t>
            </a:r>
            <a:r>
              <a:rPr lang="en-US" sz="22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 </a:t>
            </a:r>
            <a:r>
              <a:rPr lang="en-US" sz="2200" b="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suoni</a:t>
            </a:r>
            <a:r>
              <a:rPr lang="en-US" sz="22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200" b="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sono</a:t>
            </a:r>
            <a:r>
              <a:rPr lang="en-US" sz="22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200" b="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usate</a:t>
            </a:r>
            <a:r>
              <a:rPr lang="en-US" sz="22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200" b="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nello</a:t>
            </a:r>
            <a:r>
              <a:rPr lang="en-US" sz="22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200" b="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stesso</a:t>
            </a:r>
            <a:r>
              <a:rPr lang="en-US" sz="22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200" b="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modo</a:t>
            </a:r>
            <a:endParaRPr lang="en-US" sz="22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200" b="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Ci</a:t>
            </a:r>
            <a:r>
              <a:rPr lang="en-US" sz="22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200" b="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</a:t>
            </a:r>
            <a:r>
              <a:rPr lang="en-US" sz="22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200" b="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diverte</a:t>
            </a:r>
            <a:r>
              <a:rPr lang="en-US" sz="22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di </a:t>
            </a:r>
            <a:r>
              <a:rPr lang="en-US" sz="2200" b="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più</a:t>
            </a:r>
            <a:r>
              <a:rPr lang="en-US" sz="22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200" b="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ed</a:t>
            </a:r>
            <a:r>
              <a:rPr lang="en-US" sz="22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è </a:t>
            </a:r>
            <a:r>
              <a:rPr lang="en-US" sz="2200" b="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più</a:t>
            </a:r>
            <a:r>
              <a:rPr lang="en-US" sz="22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200" b="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semplice</a:t>
            </a:r>
            <a:r>
              <a:rPr lang="en-US" sz="22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200" b="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individuare</a:t>
            </a:r>
            <a:r>
              <a:rPr lang="en-US" sz="22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un </a:t>
            </a:r>
            <a:r>
              <a:rPr lang="en-US" sz="2200" b="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suono</a:t>
            </a:r>
            <a:endParaRPr lang="en-US" sz="22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it-IT" sz="22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Il blocco Display è </a:t>
            </a:r>
            <a:r>
              <a:rPr lang="it-IT" sz="22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utile per sapere quale blocco </a:t>
            </a:r>
            <a:r>
              <a:rPr lang="it-IT" sz="22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 programmazione viene </a:t>
            </a:r>
            <a:r>
              <a:rPr lang="it-IT" sz="22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riprodotto se il </a:t>
            </a:r>
            <a:r>
              <a:rPr lang="it-IT" sz="22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vostro robot </a:t>
            </a:r>
            <a:r>
              <a:rPr lang="it-IT" sz="22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 blocca e se </a:t>
            </a:r>
            <a:r>
              <a:rPr lang="it-IT" sz="22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volete </a:t>
            </a:r>
            <a:r>
              <a:rPr lang="it-IT" sz="22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vedere i valori del sensore</a:t>
            </a:r>
            <a:endParaRPr lang="en-US" sz="22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38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Eseguire</a:t>
            </a:r>
            <a:r>
              <a:rPr lang="en-US" dirty="0" smtClean="0"/>
              <a:t> la parte </a:t>
            </a:r>
            <a:r>
              <a:rPr lang="en-US" dirty="0" err="1" smtClean="0"/>
              <a:t>selezionata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Utile per </a:t>
            </a:r>
            <a:r>
              <a:rPr lang="en-US" dirty="0" err="1" smtClean="0"/>
              <a:t>eseguire</a:t>
            </a:r>
            <a:r>
              <a:rPr lang="en-US" dirty="0" smtClean="0"/>
              <a:t> </a:t>
            </a:r>
            <a:r>
              <a:rPr lang="en-US" dirty="0" err="1" smtClean="0"/>
              <a:t>piccole</a:t>
            </a:r>
            <a:r>
              <a:rPr lang="en-US" dirty="0" smtClean="0"/>
              <a:t> </a:t>
            </a:r>
            <a:r>
              <a:rPr lang="en-US" dirty="0" err="1" smtClean="0"/>
              <a:t>parti</a:t>
            </a:r>
            <a:r>
              <a:rPr lang="en-US" dirty="0" smtClean="0"/>
              <a:t> del </a:t>
            </a:r>
            <a:r>
              <a:rPr lang="en-US" dirty="0" err="1" smtClean="0"/>
              <a:t>programma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err="1" smtClean="0"/>
              <a:t>Usatelo</a:t>
            </a:r>
            <a:r>
              <a:rPr lang="en-US" dirty="0" smtClean="0"/>
              <a:t> </a:t>
            </a:r>
            <a:r>
              <a:rPr lang="en-US" dirty="0" err="1" smtClean="0"/>
              <a:t>quando</a:t>
            </a:r>
            <a:r>
              <a:rPr lang="en-US" dirty="0" smtClean="0"/>
              <a:t> non </a:t>
            </a:r>
            <a:r>
              <a:rPr lang="en-US" dirty="0" err="1" smtClean="0"/>
              <a:t>volete</a:t>
            </a:r>
            <a:r>
              <a:rPr lang="en-US" dirty="0" smtClean="0"/>
              <a:t> </a:t>
            </a:r>
            <a:r>
              <a:rPr lang="en-US" dirty="0" err="1" smtClean="0"/>
              <a:t>aspettare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robot </a:t>
            </a:r>
            <a:r>
              <a:rPr lang="en-US" dirty="0" err="1" smtClean="0"/>
              <a:t>completi</a:t>
            </a:r>
            <a:r>
              <a:rPr lang="en-US" dirty="0" smtClean="0"/>
              <a:t> </a:t>
            </a:r>
            <a:r>
              <a:rPr lang="en-US" dirty="0" err="1" smtClean="0"/>
              <a:t>altre</a:t>
            </a:r>
            <a:r>
              <a:rPr lang="en-US" dirty="0" smtClean="0"/>
              <a:t> </a:t>
            </a:r>
            <a:r>
              <a:rPr lang="en-US" dirty="0" err="1" smtClean="0"/>
              <a:t>parti</a:t>
            </a:r>
            <a:r>
              <a:rPr lang="en-US" dirty="0" smtClean="0"/>
              <a:t> del </a:t>
            </a:r>
            <a:r>
              <a:rPr lang="en-US" dirty="0" err="1" smtClean="0"/>
              <a:t>programma</a:t>
            </a:r>
            <a:r>
              <a:rPr lang="en-US" dirty="0" smtClean="0"/>
              <a:t> prima di </a:t>
            </a:r>
            <a:r>
              <a:rPr lang="en-US" dirty="0" err="1" smtClean="0"/>
              <a:t>arrivare</a:t>
            </a:r>
            <a:r>
              <a:rPr lang="en-US" dirty="0" smtClean="0"/>
              <a:t> </a:t>
            </a:r>
            <a:r>
              <a:rPr lang="en-US" dirty="0" err="1" smtClean="0"/>
              <a:t>alla</a:t>
            </a:r>
            <a:r>
              <a:rPr lang="en-US" dirty="0" smtClean="0"/>
              <a:t> parte </a:t>
            </a:r>
            <a:r>
              <a:rPr lang="en-US" dirty="0" err="1" smtClean="0"/>
              <a:t>che</a:t>
            </a:r>
            <a:r>
              <a:rPr lang="en-US" dirty="0" smtClean="0"/>
              <a:t> desiderate </a:t>
            </a:r>
            <a:r>
              <a:rPr lang="en-US" dirty="0" err="1" smtClean="0"/>
              <a:t>controllare</a:t>
            </a:r>
            <a:r>
              <a:rPr lang="en-US" dirty="0" smtClean="0"/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Se non </a:t>
            </a:r>
            <a:r>
              <a:rPr lang="en-US" dirty="0" err="1" smtClean="0"/>
              <a:t>avete</a:t>
            </a:r>
            <a:r>
              <a:rPr lang="en-US" dirty="0" smtClean="0"/>
              <a:t> </a:t>
            </a:r>
            <a:r>
              <a:rPr lang="en-US" dirty="0" err="1" smtClean="0"/>
              <a:t>bluetooth</a:t>
            </a:r>
            <a:r>
              <a:rPr lang="en-US" dirty="0" smtClean="0"/>
              <a:t> </a:t>
            </a:r>
            <a:r>
              <a:rPr lang="en-US" dirty="0" err="1" smtClean="0"/>
              <a:t>installato</a:t>
            </a:r>
            <a:r>
              <a:rPr lang="en-US" dirty="0" smtClean="0"/>
              <a:t> </a:t>
            </a:r>
            <a:r>
              <a:rPr lang="en-US" dirty="0" err="1" smtClean="0"/>
              <a:t>nel</a:t>
            </a:r>
            <a:r>
              <a:rPr lang="en-US" dirty="0" smtClean="0"/>
              <a:t> computer</a:t>
            </a:r>
            <a:r>
              <a:rPr lang="en-US" dirty="0"/>
              <a:t>, </a:t>
            </a:r>
            <a:r>
              <a:rPr lang="en-US" dirty="0" err="1" smtClean="0"/>
              <a:t>raccomandiamo</a:t>
            </a:r>
            <a:r>
              <a:rPr lang="en-US" dirty="0" smtClean="0"/>
              <a:t> di </a:t>
            </a:r>
            <a:r>
              <a:rPr lang="en-US" dirty="0" err="1" smtClean="0"/>
              <a:t>comprare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chiavetta</a:t>
            </a:r>
            <a:r>
              <a:rPr lang="en-US" dirty="0" smtClean="0"/>
              <a:t> </a:t>
            </a:r>
            <a:r>
              <a:rPr lang="en-US" dirty="0" err="1" smtClean="0"/>
              <a:t>perchè</a:t>
            </a:r>
            <a:r>
              <a:rPr lang="en-US" dirty="0" smtClean="0"/>
              <a:t> </a:t>
            </a:r>
            <a:r>
              <a:rPr lang="en-US" dirty="0" err="1" smtClean="0"/>
              <a:t>rende</a:t>
            </a:r>
            <a:r>
              <a:rPr lang="en-US" dirty="0" smtClean="0"/>
              <a:t> </a:t>
            </a:r>
            <a:r>
              <a:rPr lang="en-US" dirty="0" err="1" smtClean="0"/>
              <a:t>questo</a:t>
            </a:r>
            <a:r>
              <a:rPr lang="en-US" dirty="0" smtClean="0"/>
              <a:t> </a:t>
            </a:r>
            <a:r>
              <a:rPr lang="en-US" dirty="0" err="1" smtClean="0"/>
              <a:t>tipo</a:t>
            </a:r>
            <a:r>
              <a:rPr lang="en-US" dirty="0" smtClean="0"/>
              <a:t> di debugging </a:t>
            </a:r>
            <a:r>
              <a:rPr lang="en-US" dirty="0" err="1" smtClean="0"/>
              <a:t>più</a:t>
            </a:r>
            <a:r>
              <a:rPr lang="en-US" dirty="0" smtClean="0"/>
              <a:t> </a:t>
            </a:r>
            <a:r>
              <a:rPr lang="en-US" dirty="0" err="1" smtClean="0"/>
              <a:t>semplice</a:t>
            </a:r>
            <a:r>
              <a:rPr lang="en-US" dirty="0" smtClean="0"/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Per </a:t>
            </a:r>
            <a:r>
              <a:rPr lang="en-US" dirty="0" err="1" smtClean="0"/>
              <a:t>usarlo</a:t>
            </a:r>
            <a:r>
              <a:rPr lang="en-US" dirty="0" smtClean="0"/>
              <a:t>, </a:t>
            </a:r>
            <a:r>
              <a:rPr lang="en-US" dirty="0" err="1" smtClean="0"/>
              <a:t>selezionate</a:t>
            </a:r>
            <a:r>
              <a:rPr lang="en-US" dirty="0" smtClean="0"/>
              <a:t> le </a:t>
            </a:r>
            <a:r>
              <a:rPr lang="en-US" dirty="0" err="1" smtClean="0"/>
              <a:t>parti</a:t>
            </a:r>
            <a:r>
              <a:rPr lang="en-US" dirty="0" smtClean="0"/>
              <a:t> di </a:t>
            </a:r>
            <a:r>
              <a:rPr lang="en-US" dirty="0" err="1" smtClean="0"/>
              <a:t>programma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volete</a:t>
            </a:r>
            <a:r>
              <a:rPr lang="en-US" dirty="0" smtClean="0"/>
              <a:t> </a:t>
            </a:r>
            <a:r>
              <a:rPr lang="en-US" dirty="0" err="1" smtClean="0"/>
              <a:t>eseguire</a:t>
            </a:r>
            <a:r>
              <a:rPr lang="en-US" dirty="0" smtClean="0"/>
              <a:t> e </a:t>
            </a:r>
            <a:r>
              <a:rPr lang="en-US" dirty="0" err="1" smtClean="0"/>
              <a:t>cliccate</a:t>
            </a:r>
            <a:r>
              <a:rPr lang="en-US" dirty="0" smtClean="0"/>
              <a:t> </a:t>
            </a:r>
            <a:r>
              <a:rPr lang="en-US" dirty="0" err="1" smtClean="0"/>
              <a:t>sul</a:t>
            </a:r>
            <a:r>
              <a:rPr lang="en-US" dirty="0" smtClean="0"/>
              <a:t> </a:t>
            </a:r>
            <a:r>
              <a:rPr lang="en-US" dirty="0" err="1" smtClean="0"/>
              <a:t>tasto</a:t>
            </a:r>
            <a:r>
              <a:rPr lang="en-US" dirty="0" smtClean="0"/>
              <a:t> “play” </a:t>
            </a:r>
            <a:r>
              <a:rPr lang="en-US" dirty="0" err="1" smtClean="0"/>
              <a:t>fra</a:t>
            </a:r>
            <a:r>
              <a:rPr lang="en-US" dirty="0" smtClean="0"/>
              <a:t> </a:t>
            </a:r>
            <a:r>
              <a:rPr lang="en-US" dirty="0" err="1" smtClean="0"/>
              <a:t>parentesi</a:t>
            </a:r>
            <a:r>
              <a:rPr lang="en-US" dirty="0" smtClean="0"/>
              <a:t>. (&gt;)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2016 EV3Lessons.com, Last edit 7/06/2016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447" y="4604934"/>
            <a:ext cx="3878549" cy="1317047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5428071" y="5514438"/>
            <a:ext cx="932169" cy="364511"/>
          </a:xfrm>
          <a:prstGeom prst="ellipse">
            <a:avLst/>
          </a:prstGeom>
          <a:noFill/>
          <a:ln w="57150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12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Attendere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tasto</a:t>
            </a:r>
            <a:r>
              <a:rPr lang="en-US" dirty="0" smtClean="0"/>
              <a:t> </a:t>
            </a:r>
            <a:r>
              <a:rPr lang="en-US" dirty="0" err="1" smtClean="0"/>
              <a:t>sia</a:t>
            </a:r>
            <a:r>
              <a:rPr lang="en-US" dirty="0" smtClean="0"/>
              <a:t> </a:t>
            </a:r>
            <a:r>
              <a:rPr lang="en-US" dirty="0" err="1" smtClean="0"/>
              <a:t>premuto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 smtClean="0"/>
              <a:t>Per </a:t>
            </a:r>
            <a:r>
              <a:rPr lang="en-US" sz="1600" dirty="0" err="1" smtClean="0"/>
              <a:t>piazzare</a:t>
            </a:r>
            <a:r>
              <a:rPr lang="en-US" sz="1600" dirty="0" smtClean="0"/>
              <a:t> un </a:t>
            </a:r>
            <a:r>
              <a:rPr lang="en-US" sz="1600" dirty="0" err="1" smtClean="0"/>
              <a:t>blocco</a:t>
            </a:r>
            <a:r>
              <a:rPr lang="en-US" sz="1600" dirty="0" smtClean="0"/>
              <a:t> “</a:t>
            </a:r>
            <a:r>
              <a:rPr lang="en-US" sz="1600" dirty="0" err="1" smtClean="0"/>
              <a:t>attendi</a:t>
            </a:r>
            <a:r>
              <a:rPr lang="en-US" sz="1600" dirty="0" smtClean="0"/>
              <a:t> </a:t>
            </a:r>
            <a:r>
              <a:rPr lang="en-US" sz="1600" dirty="0" err="1" smtClean="0"/>
              <a:t>che</a:t>
            </a:r>
            <a:r>
              <a:rPr lang="en-US" sz="1600" dirty="0" smtClean="0"/>
              <a:t> </a:t>
            </a:r>
            <a:r>
              <a:rPr lang="en-US" sz="1600" dirty="0" err="1" smtClean="0"/>
              <a:t>il</a:t>
            </a:r>
            <a:r>
              <a:rPr lang="en-US" sz="1600" dirty="0" smtClean="0"/>
              <a:t> </a:t>
            </a:r>
            <a:r>
              <a:rPr lang="en-US" sz="1600" dirty="0" err="1" smtClean="0"/>
              <a:t>tasto</a:t>
            </a:r>
            <a:r>
              <a:rPr lang="en-US" sz="1600" dirty="0" smtClean="0"/>
              <a:t> </a:t>
            </a:r>
            <a:r>
              <a:rPr lang="en-US" sz="1600" dirty="0" err="1" smtClean="0"/>
              <a:t>sia</a:t>
            </a:r>
            <a:r>
              <a:rPr lang="en-US" sz="1600" dirty="0" smtClean="0"/>
              <a:t> </a:t>
            </a:r>
            <a:r>
              <a:rPr lang="en-US" sz="1600" dirty="0" err="1" smtClean="0"/>
              <a:t>premuto</a:t>
            </a:r>
            <a:r>
              <a:rPr lang="en-US" sz="1600" dirty="0" smtClean="0"/>
              <a:t>” </a:t>
            </a:r>
            <a:r>
              <a:rPr lang="en-US" sz="1600" dirty="0" err="1" smtClean="0"/>
              <a:t>nel</a:t>
            </a:r>
            <a:r>
              <a:rPr lang="en-US" sz="1600" dirty="0" smtClean="0"/>
              <a:t> </a:t>
            </a:r>
            <a:r>
              <a:rPr lang="en-US" sz="1600" dirty="0" err="1" smtClean="0"/>
              <a:t>vostro</a:t>
            </a:r>
            <a:r>
              <a:rPr lang="en-US" sz="1600" dirty="0" smtClean="0"/>
              <a:t> </a:t>
            </a:r>
            <a:r>
              <a:rPr lang="en-US" sz="1600" dirty="0" err="1" smtClean="0"/>
              <a:t>programma</a:t>
            </a:r>
            <a:r>
              <a:rPr lang="en-US" sz="1600" dirty="0" smtClean="0"/>
              <a:t>, </a:t>
            </a:r>
            <a:r>
              <a:rPr lang="en-US" sz="1600" dirty="0" err="1" smtClean="0"/>
              <a:t>dovete</a:t>
            </a:r>
            <a:r>
              <a:rPr lang="en-US" sz="1600" dirty="0" smtClean="0"/>
              <a:t> </a:t>
            </a:r>
            <a:r>
              <a:rPr lang="en-US" sz="1600" dirty="0" err="1" smtClean="0"/>
              <a:t>usare</a:t>
            </a:r>
            <a:r>
              <a:rPr lang="en-US" sz="1600" dirty="0" smtClean="0"/>
              <a:t> </a:t>
            </a:r>
            <a:r>
              <a:rPr lang="en-US" sz="1600" dirty="0" err="1" smtClean="0"/>
              <a:t>il</a:t>
            </a:r>
            <a:r>
              <a:rPr lang="en-US" sz="1600" dirty="0" smtClean="0"/>
              <a:t> </a:t>
            </a:r>
            <a:r>
              <a:rPr lang="en-US" sz="1600" dirty="0" err="1" smtClean="0"/>
              <a:t>blocco</a:t>
            </a:r>
            <a:r>
              <a:rPr lang="en-US" sz="1600" dirty="0" smtClean="0"/>
              <a:t> “</a:t>
            </a:r>
            <a:r>
              <a:rPr lang="en-US" sz="1600" dirty="0" err="1" smtClean="0"/>
              <a:t>attesa</a:t>
            </a:r>
            <a:r>
              <a:rPr lang="en-US" sz="1600" dirty="0" smtClean="0"/>
              <a:t>”</a:t>
            </a:r>
            <a:endParaRPr lang="en-US" sz="1600" dirty="0"/>
          </a:p>
          <a:p>
            <a:pPr marL="285750" indent="-285750">
              <a:buFont typeface="Arial"/>
              <a:buChar char="•"/>
            </a:pPr>
            <a:r>
              <a:rPr lang="en-US" sz="1600" dirty="0" err="1" smtClean="0"/>
              <a:t>Andate</a:t>
            </a:r>
            <a:r>
              <a:rPr lang="en-US" sz="1600" dirty="0" smtClean="0"/>
              <a:t> </a:t>
            </a:r>
            <a:r>
              <a:rPr lang="en-US" sz="1600" dirty="0" err="1" smtClean="0"/>
              <a:t>nel</a:t>
            </a:r>
            <a:r>
              <a:rPr lang="en-US" sz="1600" dirty="0" smtClean="0"/>
              <a:t> </a:t>
            </a:r>
            <a:r>
              <a:rPr lang="en-US" sz="1600" dirty="0" err="1" smtClean="0"/>
              <a:t>menù</a:t>
            </a:r>
            <a:r>
              <a:rPr lang="en-US" sz="1600" dirty="0" smtClean="0"/>
              <a:t>: </a:t>
            </a:r>
            <a:r>
              <a:rPr lang="en-US" sz="1600" dirty="0" err="1" smtClean="0"/>
              <a:t>tasti</a:t>
            </a:r>
            <a:r>
              <a:rPr lang="en-US" sz="1600" dirty="0" smtClean="0"/>
              <a:t> del </a:t>
            </a:r>
            <a:r>
              <a:rPr lang="en-US" sz="1600" dirty="0" err="1" smtClean="0"/>
              <a:t>mattoncino</a:t>
            </a:r>
            <a:r>
              <a:rPr lang="en-US" sz="1600" dirty="0" smtClean="0"/>
              <a:t>&gt; </a:t>
            </a:r>
            <a:r>
              <a:rPr lang="en-US" sz="1600" dirty="0" err="1" smtClean="0"/>
              <a:t>comparazione</a:t>
            </a:r>
            <a:r>
              <a:rPr lang="en-US" sz="1600" dirty="0" smtClean="0"/>
              <a:t>&gt; </a:t>
            </a:r>
            <a:r>
              <a:rPr lang="en-US" sz="1600" dirty="0" err="1" smtClean="0"/>
              <a:t>tasti</a:t>
            </a:r>
            <a:r>
              <a:rPr lang="en-US" sz="1600" dirty="0" smtClean="0"/>
              <a:t> del </a:t>
            </a:r>
            <a:r>
              <a:rPr lang="en-US" sz="1600" dirty="0" err="1" smtClean="0"/>
              <a:t>mattoncino</a:t>
            </a:r>
            <a:r>
              <a:rPr lang="en-US" sz="1600" dirty="0" smtClean="0"/>
              <a:t> </a:t>
            </a:r>
            <a:r>
              <a:rPr lang="en-US" sz="1600" dirty="0" err="1" smtClean="0"/>
              <a:t>dopo</a:t>
            </a:r>
            <a:r>
              <a:rPr lang="en-US" sz="1600" dirty="0" smtClean="0"/>
              <a:t> </a:t>
            </a:r>
            <a:r>
              <a:rPr lang="en-US" sz="1600" dirty="0" err="1" smtClean="0"/>
              <a:t>scegliete</a:t>
            </a:r>
            <a:r>
              <a:rPr lang="en-US" sz="1600" dirty="0" smtClean="0"/>
              <a:t> </a:t>
            </a:r>
            <a:r>
              <a:rPr lang="en-US" sz="1600" dirty="0" err="1" smtClean="0"/>
              <a:t>il</a:t>
            </a:r>
            <a:r>
              <a:rPr lang="en-US" sz="1600" dirty="0" smtClean="0"/>
              <a:t> </a:t>
            </a:r>
            <a:r>
              <a:rPr lang="en-US" sz="1600" dirty="0" err="1" smtClean="0"/>
              <a:t>tasso</a:t>
            </a:r>
            <a:r>
              <a:rPr lang="en-US" sz="1600" dirty="0" smtClean="0"/>
              <a:t> del </a:t>
            </a:r>
            <a:r>
              <a:rPr lang="en-US" sz="1600" dirty="0" err="1" smtClean="0"/>
              <a:t>mattoncino</a:t>
            </a:r>
            <a:r>
              <a:rPr lang="en-US" sz="1600" dirty="0" smtClean="0"/>
              <a:t> da </a:t>
            </a:r>
            <a:r>
              <a:rPr lang="en-US" sz="1600" dirty="0" err="1" smtClean="0"/>
              <a:t>premere</a:t>
            </a:r>
            <a:r>
              <a:rPr lang="en-US" sz="1600" dirty="0" smtClean="0"/>
              <a:t> per </a:t>
            </a:r>
            <a:r>
              <a:rPr lang="en-US" sz="1600" dirty="0" err="1" smtClean="0"/>
              <a:t>continuare</a:t>
            </a:r>
            <a:r>
              <a:rPr lang="en-US" sz="1600" dirty="0" smtClean="0"/>
              <a:t> </a:t>
            </a:r>
            <a:r>
              <a:rPr lang="en-US" sz="1600" dirty="0" err="1" smtClean="0"/>
              <a:t>il</a:t>
            </a:r>
            <a:r>
              <a:rPr lang="en-US" sz="1600" dirty="0" smtClean="0"/>
              <a:t> </a:t>
            </a:r>
            <a:r>
              <a:rPr lang="en-US" sz="1600" dirty="0" err="1" smtClean="0"/>
              <a:t>programma</a:t>
            </a:r>
            <a:endParaRPr lang="en-US" sz="1600" dirty="0"/>
          </a:p>
          <a:p>
            <a:pPr marL="285750" indent="-285750">
              <a:buFont typeface="Arial"/>
              <a:buChar char="•"/>
            </a:pPr>
            <a:r>
              <a:rPr lang="it-IT" sz="1600" dirty="0"/>
              <a:t>P</a:t>
            </a:r>
            <a:r>
              <a:rPr lang="it-IT" sz="1600" dirty="0" smtClean="0"/>
              <a:t>osizionare </a:t>
            </a:r>
            <a:r>
              <a:rPr lang="it-IT" sz="1600" dirty="0"/>
              <a:t>questi "attendi per premere un pulsante" ogni blocco o </a:t>
            </a:r>
            <a:r>
              <a:rPr lang="it-IT" sz="1600" dirty="0" smtClean="0"/>
              <a:t>due, </a:t>
            </a:r>
            <a:r>
              <a:rPr lang="it-IT" sz="1600" dirty="0"/>
              <a:t>vicino a dove il robot non funziona </a:t>
            </a:r>
            <a:r>
              <a:rPr lang="it-IT" sz="1600" dirty="0" smtClean="0"/>
              <a:t>correttamente</a:t>
            </a:r>
            <a:endParaRPr lang="en-US" sz="1600" dirty="0"/>
          </a:p>
          <a:p>
            <a:pPr marL="285750" indent="-285750">
              <a:buFont typeface="Arial"/>
              <a:buChar char="•"/>
            </a:pPr>
            <a:r>
              <a:rPr lang="it-IT" sz="1600" dirty="0"/>
              <a:t>Questo può </a:t>
            </a:r>
            <a:r>
              <a:rPr lang="it-IT" sz="1600" dirty="0" smtClean="0"/>
              <a:t>aiutarvi </a:t>
            </a:r>
            <a:r>
              <a:rPr lang="it-IT" sz="1600" dirty="0"/>
              <a:t>a individuare quale blocco sta causando </a:t>
            </a:r>
            <a:r>
              <a:rPr lang="it-IT" sz="1600" dirty="0" smtClean="0"/>
              <a:t>l’errore del robot</a:t>
            </a:r>
          </a:p>
          <a:p>
            <a:pPr marL="285750" indent="-285750">
              <a:buFont typeface="Arial"/>
              <a:buChar char="•"/>
            </a:pPr>
            <a:r>
              <a:rPr lang="it-IT" sz="1600" dirty="0" smtClean="0"/>
              <a:t>Il robot si fermerà ed aspetterà che venga premuto il tasto scelto</a:t>
            </a:r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2016 EV3Lessons.com, Last edit 7/06/2016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247" y="4200749"/>
            <a:ext cx="6686185" cy="19593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1182" y="4452563"/>
            <a:ext cx="946444" cy="887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3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874" y="451210"/>
            <a:ext cx="8596812" cy="874055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Allarmi</a:t>
            </a:r>
            <a:r>
              <a:rPr lang="en-US" dirty="0" smtClean="0"/>
              <a:t> </a:t>
            </a:r>
            <a:r>
              <a:rPr lang="en-US" dirty="0" err="1" smtClean="0"/>
              <a:t>visivi</a:t>
            </a:r>
            <a:r>
              <a:rPr lang="en-US" dirty="0" smtClean="0"/>
              <a:t>: </a:t>
            </a:r>
            <a:r>
              <a:rPr lang="en-US" dirty="0" err="1" smtClean="0"/>
              <a:t>luce</a:t>
            </a:r>
            <a:r>
              <a:rPr lang="en-US" dirty="0" smtClean="0"/>
              <a:t> di </a:t>
            </a:r>
            <a:r>
              <a:rPr lang="en-US" dirty="0" err="1" smtClean="0"/>
              <a:t>Stato</a:t>
            </a:r>
            <a:r>
              <a:rPr lang="en-US" dirty="0" smtClean="0"/>
              <a:t> del </a:t>
            </a:r>
            <a:r>
              <a:rPr lang="en-US" dirty="0" err="1" smtClean="0"/>
              <a:t>mattoncino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28745" y="1505616"/>
            <a:ext cx="3495940" cy="4654528"/>
          </a:xfrm>
        </p:spPr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dirty="0" err="1" smtClean="0"/>
              <a:t>Piazzate</a:t>
            </a:r>
            <a:r>
              <a:rPr lang="en-US" dirty="0" smtClean="0"/>
              <a:t> </a:t>
            </a:r>
            <a:r>
              <a:rPr lang="en-US" dirty="0" err="1" smtClean="0"/>
              <a:t>questi</a:t>
            </a:r>
            <a:r>
              <a:rPr lang="en-US" dirty="0" smtClean="0"/>
              <a:t> </a:t>
            </a:r>
            <a:r>
              <a:rPr lang="en-US" dirty="0" err="1" smtClean="0"/>
              <a:t>blocchi</a:t>
            </a:r>
            <a:r>
              <a:rPr lang="en-US" dirty="0" smtClean="0"/>
              <a:t> </a:t>
            </a:r>
            <a:r>
              <a:rPr lang="en-US" dirty="0" err="1" smtClean="0"/>
              <a:t>nel</a:t>
            </a:r>
            <a:r>
              <a:rPr lang="en-US" dirty="0" smtClean="0"/>
              <a:t> </a:t>
            </a:r>
            <a:r>
              <a:rPr lang="en-US" dirty="0" err="1" smtClean="0"/>
              <a:t>punto</a:t>
            </a:r>
            <a:r>
              <a:rPr lang="en-US" dirty="0" smtClean="0"/>
              <a:t> </a:t>
            </a:r>
            <a:r>
              <a:rPr lang="en-US" dirty="0" err="1" smtClean="0"/>
              <a:t>critico</a:t>
            </a:r>
            <a:r>
              <a:rPr lang="en-US" dirty="0" smtClean="0"/>
              <a:t> del </a:t>
            </a:r>
            <a:r>
              <a:rPr lang="en-US" dirty="0" err="1" smtClean="0"/>
              <a:t>vostro</a:t>
            </a:r>
            <a:r>
              <a:rPr lang="en-US" dirty="0" smtClean="0"/>
              <a:t> </a:t>
            </a:r>
            <a:r>
              <a:rPr lang="en-US" dirty="0" err="1" smtClean="0"/>
              <a:t>programma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err="1" smtClean="0"/>
              <a:t>Sarete</a:t>
            </a:r>
            <a:r>
              <a:rPr lang="en-US" dirty="0" smtClean="0"/>
              <a:t> in </a:t>
            </a:r>
            <a:r>
              <a:rPr lang="en-US" dirty="0" err="1" smtClean="0"/>
              <a:t>grado</a:t>
            </a:r>
            <a:r>
              <a:rPr lang="en-US" dirty="0" smtClean="0"/>
              <a:t> di </a:t>
            </a:r>
            <a:r>
              <a:rPr lang="en-US" dirty="0" err="1" smtClean="0"/>
              <a:t>visualizzare</a:t>
            </a:r>
            <a:r>
              <a:rPr lang="en-US" dirty="0" smtClean="0"/>
              <a:t> quale </a:t>
            </a:r>
            <a:r>
              <a:rPr lang="en-US" dirty="0" err="1" smtClean="0"/>
              <a:t>blocco</a:t>
            </a:r>
            <a:r>
              <a:rPr lang="en-US" dirty="0" smtClean="0"/>
              <a:t> </a:t>
            </a:r>
            <a:r>
              <a:rPr lang="en-US" dirty="0" err="1" smtClean="0"/>
              <a:t>viene</a:t>
            </a:r>
            <a:r>
              <a:rPr lang="en-US" dirty="0" smtClean="0"/>
              <a:t> </a:t>
            </a:r>
            <a:r>
              <a:rPr lang="en-US" dirty="0" err="1" smtClean="0"/>
              <a:t>eseguito</a:t>
            </a:r>
            <a:r>
              <a:rPr lang="en-US" dirty="0" smtClean="0"/>
              <a:t> e </a:t>
            </a:r>
            <a:r>
              <a:rPr lang="en-US" dirty="0" err="1" smtClean="0"/>
              <a:t>individuare</a:t>
            </a:r>
            <a:r>
              <a:rPr lang="en-US" dirty="0" smtClean="0"/>
              <a:t> dove </a:t>
            </a:r>
            <a:r>
              <a:rPr lang="en-US" dirty="0" err="1" smtClean="0"/>
              <a:t>potrebbe</a:t>
            </a:r>
            <a:r>
              <a:rPr lang="en-US" dirty="0" smtClean="0"/>
              <a:t> </a:t>
            </a:r>
            <a:r>
              <a:rPr lang="en-US" dirty="0" err="1" smtClean="0"/>
              <a:t>essere</a:t>
            </a:r>
            <a:r>
              <a:rPr lang="en-US" dirty="0" smtClean="0"/>
              <a:t> </a:t>
            </a:r>
            <a:r>
              <a:rPr lang="en-US" dirty="0" err="1" smtClean="0"/>
              <a:t>l’errore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2016 EV3Lessons.com, Last edit 7/06/2016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904" y="1502413"/>
            <a:ext cx="1665348" cy="21947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88351" y="1664633"/>
            <a:ext cx="20521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Il </a:t>
            </a:r>
            <a:r>
              <a:rPr lang="en-US" dirty="0" err="1" smtClean="0"/>
              <a:t>blocco</a:t>
            </a:r>
            <a:r>
              <a:rPr lang="en-US" dirty="0" smtClean="0"/>
              <a:t> “</a:t>
            </a:r>
            <a:r>
              <a:rPr lang="en-US" dirty="0" err="1" smtClean="0"/>
              <a:t>luce</a:t>
            </a:r>
            <a:r>
              <a:rPr lang="en-US" dirty="0" smtClean="0"/>
              <a:t> di </a:t>
            </a:r>
            <a:r>
              <a:rPr lang="en-US" dirty="0" err="1" smtClean="0"/>
              <a:t>Stato</a:t>
            </a:r>
            <a:r>
              <a:rPr lang="en-US" dirty="0" smtClean="0"/>
              <a:t> del </a:t>
            </a:r>
            <a:r>
              <a:rPr lang="en-US" dirty="0" err="1" smtClean="0"/>
              <a:t>mattoncino</a:t>
            </a:r>
            <a:r>
              <a:rPr lang="en-US" dirty="0" smtClean="0"/>
              <a:t>” </a:t>
            </a:r>
            <a:r>
              <a:rPr lang="en-US" dirty="0" err="1" smtClean="0"/>
              <a:t>può</a:t>
            </a:r>
            <a:r>
              <a:rPr lang="en-US" dirty="0" smtClean="0"/>
              <a:t> </a:t>
            </a:r>
            <a:r>
              <a:rPr lang="en-US" dirty="0" err="1" smtClean="0"/>
              <a:t>essere</a:t>
            </a:r>
            <a:r>
              <a:rPr lang="en-US" dirty="0" smtClean="0"/>
              <a:t> </a:t>
            </a:r>
            <a:r>
              <a:rPr lang="en-US" dirty="0" err="1" smtClean="0"/>
              <a:t>utilizzato</a:t>
            </a:r>
            <a:r>
              <a:rPr lang="en-US" dirty="0" smtClean="0"/>
              <a:t> come </a:t>
            </a:r>
            <a:r>
              <a:rPr lang="en-US" dirty="0" err="1" smtClean="0"/>
              <a:t>allarme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715935" y="4959815"/>
            <a:ext cx="16128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Blocco</a:t>
            </a:r>
            <a:r>
              <a:rPr lang="en-US" dirty="0" smtClean="0"/>
              <a:t> “</a:t>
            </a:r>
            <a:r>
              <a:rPr lang="en-US" dirty="0" err="1" smtClean="0"/>
              <a:t>luce</a:t>
            </a:r>
            <a:r>
              <a:rPr lang="en-US" dirty="0" smtClean="0"/>
              <a:t> di </a:t>
            </a:r>
            <a:r>
              <a:rPr lang="en-US" dirty="0" err="1" smtClean="0"/>
              <a:t>Stato</a:t>
            </a:r>
            <a:r>
              <a:rPr lang="en-US" dirty="0" smtClean="0"/>
              <a:t> del </a:t>
            </a:r>
            <a:r>
              <a:rPr lang="en-US" dirty="0" err="1" smtClean="0"/>
              <a:t>mattoncino</a:t>
            </a:r>
            <a:r>
              <a:rPr lang="en-US" dirty="0" smtClean="0"/>
              <a:t>”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16543"/>
          <a:stretch/>
        </p:blipFill>
        <p:spPr>
          <a:xfrm>
            <a:off x="387900" y="3902688"/>
            <a:ext cx="3636297" cy="919824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3295408" y="4082375"/>
            <a:ext cx="879371" cy="740138"/>
          </a:xfrm>
          <a:prstGeom prst="ellipse">
            <a:avLst/>
          </a:prstGeom>
          <a:noFill/>
          <a:ln w="57150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23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Allarmi</a:t>
            </a:r>
            <a:r>
              <a:rPr lang="en-US" dirty="0" smtClean="0"/>
              <a:t> </a:t>
            </a:r>
            <a:r>
              <a:rPr lang="en-US" dirty="0" err="1" smtClean="0"/>
              <a:t>sonori</a:t>
            </a:r>
            <a:r>
              <a:rPr lang="en-US" dirty="0" smtClean="0"/>
              <a:t>: </a:t>
            </a:r>
            <a:r>
              <a:rPr lang="en-US" dirty="0" err="1" smtClean="0"/>
              <a:t>blocco</a:t>
            </a:r>
            <a:r>
              <a:rPr lang="en-US" dirty="0" smtClean="0"/>
              <a:t> </a:t>
            </a:r>
            <a:r>
              <a:rPr lang="en-US" dirty="0" err="1" smtClean="0"/>
              <a:t>suono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2016 EV3Lessons.com, Last edit 7/06/2016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8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06530" y="1559725"/>
            <a:ext cx="378417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err="1" smtClean="0"/>
              <a:t>Potete</a:t>
            </a:r>
            <a:r>
              <a:rPr lang="en-US" sz="2000" dirty="0" smtClean="0"/>
              <a:t> </a:t>
            </a:r>
            <a:r>
              <a:rPr lang="en-US" sz="2000" dirty="0" err="1" smtClean="0"/>
              <a:t>inserire</a:t>
            </a:r>
            <a:r>
              <a:rPr lang="en-US" sz="2000" dirty="0" smtClean="0"/>
              <a:t> </a:t>
            </a:r>
            <a:r>
              <a:rPr lang="en-US" sz="2000" dirty="0" err="1" smtClean="0"/>
              <a:t>suoni</a:t>
            </a:r>
            <a:r>
              <a:rPr lang="en-US" sz="2000" dirty="0" smtClean="0"/>
              <a:t> </a:t>
            </a:r>
            <a:r>
              <a:rPr lang="en-US" sz="2000" dirty="0" err="1" smtClean="0"/>
              <a:t>differenti</a:t>
            </a:r>
            <a:r>
              <a:rPr lang="en-US" sz="2000" dirty="0" smtClean="0"/>
              <a:t> ad </a:t>
            </a:r>
            <a:r>
              <a:rPr lang="en-US" sz="2000" dirty="0" err="1" smtClean="0"/>
              <a:t>intervalli</a:t>
            </a:r>
            <a:r>
              <a:rPr lang="en-US" sz="2000" dirty="0" smtClean="0"/>
              <a:t> (circa </a:t>
            </a:r>
            <a:r>
              <a:rPr lang="en-US" sz="2000" dirty="0" err="1" smtClean="0"/>
              <a:t>ogni</a:t>
            </a:r>
            <a:r>
              <a:rPr lang="en-US" sz="2000" dirty="0" smtClean="0"/>
              <a:t> </a:t>
            </a:r>
            <a:r>
              <a:rPr lang="en-US" sz="2000" dirty="0" err="1" smtClean="0"/>
              <a:t>cinque</a:t>
            </a:r>
            <a:r>
              <a:rPr lang="en-US" sz="2000" dirty="0" smtClean="0"/>
              <a:t> </a:t>
            </a:r>
            <a:r>
              <a:rPr lang="en-US" sz="2000" dirty="0" err="1" smtClean="0"/>
              <a:t>blocchi</a:t>
            </a:r>
            <a:r>
              <a:rPr lang="en-US" sz="2000" dirty="0" smtClean="0"/>
              <a:t>), e poi far </a:t>
            </a:r>
            <a:r>
              <a:rPr lang="en-US" sz="2000" dirty="0" err="1" smtClean="0"/>
              <a:t>partire</a:t>
            </a:r>
            <a:r>
              <a:rPr lang="en-US" sz="2000" dirty="0" smtClean="0"/>
              <a:t> </a:t>
            </a:r>
            <a:r>
              <a:rPr lang="en-US" sz="2000" dirty="0" err="1" smtClean="0"/>
              <a:t>il</a:t>
            </a:r>
            <a:r>
              <a:rPr lang="en-US" sz="2000" dirty="0" smtClean="0"/>
              <a:t> </a:t>
            </a:r>
            <a:r>
              <a:rPr lang="en-US" sz="2000" dirty="0" err="1" smtClean="0"/>
              <a:t>programma</a:t>
            </a:r>
            <a:r>
              <a:rPr lang="en-US" sz="2000" dirty="0" smtClean="0"/>
              <a:t> di </a:t>
            </a:r>
            <a:r>
              <a:rPr lang="en-US" sz="2000" dirty="0" err="1" smtClean="0"/>
              <a:t>nuovo</a:t>
            </a:r>
            <a:r>
              <a:rPr lang="en-US" sz="2000" dirty="0" smtClean="0"/>
              <a:t> </a:t>
            </a:r>
            <a:r>
              <a:rPr lang="en-US" sz="2000" dirty="0" err="1" smtClean="0"/>
              <a:t>ascoltando</a:t>
            </a:r>
            <a:r>
              <a:rPr lang="en-US" sz="2000" dirty="0" smtClean="0"/>
              <a:t> i </a:t>
            </a:r>
            <a:r>
              <a:rPr lang="en-US" sz="2000" dirty="0" err="1"/>
              <a:t>b</a:t>
            </a:r>
            <a:r>
              <a:rPr lang="en-US" sz="2000" dirty="0" err="1" smtClean="0"/>
              <a:t>ip</a:t>
            </a:r>
            <a:endParaRPr lang="en-US" sz="2000" dirty="0"/>
          </a:p>
          <a:p>
            <a:pPr marL="285750" indent="-285750">
              <a:buFont typeface="Arial"/>
              <a:buChar char="•"/>
            </a:pPr>
            <a:r>
              <a:rPr lang="it-IT" sz="2000" dirty="0"/>
              <a:t>Dopo aver selezionato Play Tone, seleziona Play </a:t>
            </a:r>
            <a:r>
              <a:rPr lang="it-IT" sz="2000" dirty="0" err="1"/>
              <a:t>Type</a:t>
            </a:r>
            <a:r>
              <a:rPr lang="it-IT" sz="2000" dirty="0"/>
              <a:t> e seleziona </a:t>
            </a:r>
            <a:r>
              <a:rPr lang="it-IT" sz="2000" dirty="0" smtClean="0"/>
              <a:t>«play once»</a:t>
            </a:r>
          </a:p>
          <a:p>
            <a:pPr marL="285750" indent="-285750">
              <a:buFont typeface="Arial"/>
              <a:buChar char="•"/>
            </a:pPr>
            <a:r>
              <a:rPr lang="it-IT" sz="2000" dirty="0"/>
              <a:t>Questi suoni possono </a:t>
            </a:r>
            <a:r>
              <a:rPr lang="it-IT" sz="2000" dirty="0" smtClean="0"/>
              <a:t>aiutarvi </a:t>
            </a:r>
            <a:r>
              <a:rPr lang="it-IT" sz="2000" dirty="0"/>
              <a:t>a restringere </a:t>
            </a:r>
            <a:r>
              <a:rPr lang="it-IT" sz="2000" dirty="0" smtClean="0"/>
              <a:t>l’intervallo del </a:t>
            </a:r>
            <a:r>
              <a:rPr lang="it-IT" sz="2000" dirty="0"/>
              <a:t>programma in cui </a:t>
            </a:r>
            <a:r>
              <a:rPr lang="it-IT" sz="2000" dirty="0" smtClean="0"/>
              <a:t>qualcosa </a:t>
            </a:r>
            <a:r>
              <a:rPr lang="it-IT" sz="2000" dirty="0"/>
              <a:t>sta andando storto</a:t>
            </a:r>
            <a:r>
              <a:rPr lang="en-US" sz="2000" dirty="0" smtClean="0"/>
              <a:t>. </a:t>
            </a: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3653" y="1397765"/>
            <a:ext cx="1928255" cy="1973732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6239555" y="1559725"/>
            <a:ext cx="629240" cy="1086983"/>
          </a:xfrm>
          <a:prstGeom prst="ellipse">
            <a:avLst/>
          </a:prstGeom>
          <a:noFill/>
          <a:ln w="28575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836017" y="2600940"/>
            <a:ext cx="1334894" cy="713055"/>
          </a:xfrm>
          <a:prstGeom prst="ellipse">
            <a:avLst/>
          </a:prstGeom>
          <a:noFill/>
          <a:ln w="28575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16543"/>
          <a:stretch/>
        </p:blipFill>
        <p:spPr>
          <a:xfrm>
            <a:off x="4563593" y="4187954"/>
            <a:ext cx="3636297" cy="91982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815876" y="5107778"/>
            <a:ext cx="956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Blocco</a:t>
            </a:r>
            <a:r>
              <a:rPr lang="en-US" dirty="0" smtClean="0"/>
              <a:t> </a:t>
            </a:r>
            <a:r>
              <a:rPr lang="en-US" dirty="0" err="1" smtClean="0"/>
              <a:t>suono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6815876" y="4399614"/>
            <a:ext cx="879371" cy="740138"/>
          </a:xfrm>
          <a:prstGeom prst="ellipse">
            <a:avLst/>
          </a:prstGeom>
          <a:noFill/>
          <a:ln w="57150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568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creen Shot 2014-10-09 at 10.11.0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982" y="4748703"/>
            <a:ext cx="4497718" cy="15753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937" y="287088"/>
            <a:ext cx="8916126" cy="874055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Messaggi</a:t>
            </a:r>
            <a:r>
              <a:rPr lang="en-US" dirty="0" smtClean="0"/>
              <a:t> </a:t>
            </a:r>
            <a:r>
              <a:rPr lang="en-US" dirty="0" err="1" smtClean="0"/>
              <a:t>sullo</a:t>
            </a:r>
            <a:r>
              <a:rPr lang="en-US" dirty="0" smtClean="0"/>
              <a:t> </a:t>
            </a:r>
            <a:r>
              <a:rPr lang="en-US" dirty="0" err="1" smtClean="0"/>
              <a:t>schermo</a:t>
            </a:r>
            <a:r>
              <a:rPr lang="en-US" dirty="0" smtClean="0"/>
              <a:t>: </a:t>
            </a:r>
            <a:r>
              <a:rPr lang="en-US" dirty="0" err="1"/>
              <a:t>B</a:t>
            </a:r>
            <a:r>
              <a:rPr lang="en-US" dirty="0" err="1" smtClean="0"/>
              <a:t>locco</a:t>
            </a:r>
            <a:r>
              <a:rPr lang="en-US" dirty="0" smtClean="0"/>
              <a:t> Display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2016 EV3Lessons.com, Last edit 7/06/2016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 descr="LEGO_31313_brick._V360256019_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03" y="1822050"/>
            <a:ext cx="1935305" cy="28184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93008" y="1338426"/>
            <a:ext cx="650966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err="1" smtClean="0"/>
              <a:t>Mostra</a:t>
            </a:r>
            <a:r>
              <a:rPr lang="en-US" sz="2000" dirty="0" smtClean="0"/>
              <a:t> quale </a:t>
            </a:r>
            <a:r>
              <a:rPr lang="en-US" sz="2000" dirty="0" err="1" smtClean="0"/>
              <a:t>blocco</a:t>
            </a:r>
            <a:r>
              <a:rPr lang="en-US" sz="2000" dirty="0" smtClean="0"/>
              <a:t> è in </a:t>
            </a:r>
            <a:r>
              <a:rPr lang="en-US" sz="2000" dirty="0" err="1" smtClean="0"/>
              <a:t>esecuzione</a:t>
            </a:r>
            <a:r>
              <a:rPr lang="en-US" sz="2000" dirty="0" smtClean="0"/>
              <a:t> </a:t>
            </a:r>
            <a:r>
              <a:rPr lang="en-US" sz="2000" dirty="0" err="1" smtClean="0"/>
              <a:t>nel</a:t>
            </a:r>
            <a:r>
              <a:rPr lang="en-US" sz="2000" dirty="0" smtClean="0"/>
              <a:t> robot 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err="1" smtClean="0"/>
              <a:t>Aiuta</a:t>
            </a:r>
            <a:r>
              <a:rPr lang="en-US" sz="2000" dirty="0" smtClean="0"/>
              <a:t> ad </a:t>
            </a:r>
            <a:r>
              <a:rPr lang="en-US" sz="2000" dirty="0" err="1" smtClean="0"/>
              <a:t>identificare</a:t>
            </a:r>
            <a:r>
              <a:rPr lang="en-US" sz="2000" dirty="0" smtClean="0"/>
              <a:t> quale </a:t>
            </a:r>
            <a:r>
              <a:rPr lang="en-US" sz="2000" dirty="0" err="1" smtClean="0"/>
              <a:t>blocco</a:t>
            </a:r>
            <a:r>
              <a:rPr lang="en-US" sz="2000" dirty="0" smtClean="0"/>
              <a:t> del robot </a:t>
            </a:r>
            <a:r>
              <a:rPr lang="en-US" sz="2000" dirty="0" err="1" smtClean="0"/>
              <a:t>si</a:t>
            </a:r>
            <a:r>
              <a:rPr lang="en-US" sz="2000" dirty="0" smtClean="0"/>
              <a:t> è </a:t>
            </a:r>
            <a:r>
              <a:rPr lang="en-US" sz="2000" dirty="0" err="1" smtClean="0"/>
              <a:t>bloccato</a:t>
            </a:r>
            <a:endParaRPr lang="en-US" sz="2000" dirty="0"/>
          </a:p>
          <a:p>
            <a:pPr marL="742950" lvl="1" indent="-285750">
              <a:buFont typeface="Arial"/>
              <a:buChar char="•"/>
            </a:pPr>
            <a:endParaRPr lang="en-US" sz="2000" dirty="0"/>
          </a:p>
          <a:p>
            <a:pPr marL="742950" lvl="1" indent="-285750">
              <a:buFont typeface="Arial"/>
              <a:buChar char="•"/>
            </a:pPr>
            <a:endParaRPr lang="en-US" sz="2000" dirty="0"/>
          </a:p>
          <a:p>
            <a:pPr marL="742950" lvl="1" indent="-285750">
              <a:buFont typeface="Arial"/>
              <a:buChar char="•"/>
            </a:pPr>
            <a:endParaRPr lang="en-US" sz="2000" dirty="0"/>
          </a:p>
          <a:p>
            <a:pPr marL="742950" lvl="1" indent="-285750">
              <a:buFont typeface="Arial"/>
              <a:buChar char="•"/>
            </a:pPr>
            <a:endParaRPr lang="en-US" sz="2000" dirty="0"/>
          </a:p>
          <a:p>
            <a:pPr marL="742950" lvl="1" indent="-285750">
              <a:buFont typeface="Arial"/>
              <a:buChar char="•"/>
            </a:pPr>
            <a:endParaRPr lang="en-US" sz="2000" dirty="0"/>
          </a:p>
          <a:p>
            <a:pPr marL="742950" lvl="1" indent="-285750">
              <a:buFont typeface="Arial"/>
              <a:buChar char="•"/>
            </a:pP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marL="285750" indent="-285750">
              <a:buFont typeface="Arial"/>
              <a:buChar char="•"/>
            </a:pPr>
            <a:r>
              <a:rPr lang="en-US" sz="2000" dirty="0" err="1" smtClean="0"/>
              <a:t>Vedere</a:t>
            </a:r>
            <a:r>
              <a:rPr lang="en-US" sz="2000" dirty="0" smtClean="0"/>
              <a:t> la </a:t>
            </a:r>
            <a:r>
              <a:rPr lang="en-US" sz="2000" dirty="0" err="1" smtClean="0"/>
              <a:t>lettura</a:t>
            </a:r>
            <a:r>
              <a:rPr lang="en-US" sz="2000" dirty="0" smtClean="0"/>
              <a:t> del </a:t>
            </a:r>
            <a:r>
              <a:rPr lang="en-US" sz="2000" dirty="0" err="1" smtClean="0"/>
              <a:t>sensore</a:t>
            </a:r>
            <a:r>
              <a:rPr lang="en-US" sz="2000" dirty="0"/>
              <a:t> </a:t>
            </a:r>
            <a:r>
              <a:rPr lang="en-US" sz="2000" dirty="0" err="1" smtClean="0"/>
              <a:t>permette</a:t>
            </a:r>
            <a:r>
              <a:rPr lang="en-US" sz="2000" dirty="0" smtClean="0"/>
              <a:t> di </a:t>
            </a:r>
            <a:r>
              <a:rPr lang="en-US" sz="2000" dirty="0" err="1" smtClean="0"/>
              <a:t>vedere</a:t>
            </a:r>
            <a:r>
              <a:rPr lang="en-US" sz="2000" dirty="0" smtClean="0"/>
              <a:t> </a:t>
            </a:r>
            <a:r>
              <a:rPr lang="en-US" sz="2000" dirty="0" err="1" smtClean="0"/>
              <a:t>ciò</a:t>
            </a:r>
            <a:r>
              <a:rPr lang="en-US" sz="2000" dirty="0" smtClean="0"/>
              <a:t> </a:t>
            </a:r>
            <a:r>
              <a:rPr lang="en-US" sz="2000" dirty="0" err="1" smtClean="0"/>
              <a:t>che</a:t>
            </a:r>
            <a:r>
              <a:rPr lang="en-US" sz="2000" dirty="0" smtClean="0"/>
              <a:t> </a:t>
            </a:r>
            <a:r>
              <a:rPr lang="en-US" sz="2000" dirty="0" err="1" smtClean="0"/>
              <a:t>il</a:t>
            </a:r>
            <a:r>
              <a:rPr lang="en-US" sz="2000" dirty="0" smtClean="0"/>
              <a:t> robot </a:t>
            </a:r>
            <a:r>
              <a:rPr lang="en-US" sz="2000" dirty="0" err="1" smtClean="0"/>
              <a:t>vede</a:t>
            </a:r>
            <a:r>
              <a:rPr lang="en-US" sz="2000" dirty="0" smtClean="0"/>
              <a:t>!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635218" y="2110279"/>
            <a:ext cx="1075103" cy="30008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350" dirty="0"/>
              <a:t>Move inches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5218" y="2476120"/>
            <a:ext cx="1008609" cy="30008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350" dirty="0"/>
              <a:t>Light-1  100</a:t>
            </a:r>
          </a:p>
        </p:txBody>
      </p:sp>
      <p:pic>
        <p:nvPicPr>
          <p:cNvPr id="10" name="Picture 9" descr="Screen Shot 2014-10-09 at 10.07.2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502" y="1977128"/>
            <a:ext cx="2192152" cy="2317931"/>
          </a:xfrm>
          <a:prstGeom prst="rect">
            <a:avLst/>
          </a:prstGeom>
        </p:spPr>
      </p:pic>
      <p:pic>
        <p:nvPicPr>
          <p:cNvPr id="11" name="Picture 10" descr="Screen Shot 2014-10-09 at 10.07.51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581" y="2207969"/>
            <a:ext cx="3302414" cy="2046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14428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intermediatev2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rmediatev2" id="{63F5E447-E8B5-4335-8726-12777BA731C5}" vid="{7C754D33-5435-4000-AB94-F54A58B2A98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8487</TotalTime>
  <Words>774</Words>
  <Application>Microsoft Office PowerPoint</Application>
  <PresentationFormat>Presentazione su schermo (4:3)</PresentationFormat>
  <Paragraphs>104</Paragraphs>
  <Slides>13</Slides>
  <Notes>1</Notes>
  <HiddenSlides>0</HiddenSlides>
  <MMClips>1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13</vt:i4>
      </vt:variant>
    </vt:vector>
  </HeadingPairs>
  <TitlesOfParts>
    <vt:vector size="15" baseType="lpstr">
      <vt:lpstr>Retrospect</vt:lpstr>
      <vt:lpstr>intermediatev2</vt:lpstr>
      <vt:lpstr>LEZIONI INTERMEDIE</vt:lpstr>
      <vt:lpstr>Obiettivi della lezione</vt:lpstr>
      <vt:lpstr>Perchè fare il Debug?</vt:lpstr>
      <vt:lpstr>Differenti Tecniche</vt:lpstr>
      <vt:lpstr>Eseguire la parte selezionata</vt:lpstr>
      <vt:lpstr>Attendere che il tasto sia premuto</vt:lpstr>
      <vt:lpstr>Allarmi visivi: luce di Stato del mattoncino</vt:lpstr>
      <vt:lpstr>Allarmi sonori: blocco suono</vt:lpstr>
      <vt:lpstr>Messaggi sullo schermo: Blocco Display</vt:lpstr>
      <vt:lpstr>Video dimostrativo nella prossima slide</vt:lpstr>
      <vt:lpstr>Video dimostrativo – Cliccare per eseguire</vt:lpstr>
      <vt:lpstr>Altri metodi</vt:lpstr>
      <vt:lpstr>CREDITI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INTERMEDIATE PROGRAMMING Lesson</dc:title>
  <cp:lastModifiedBy>GIUCO</cp:lastModifiedBy>
  <cp:revision>27</cp:revision>
  <dcterms:created xsi:type="dcterms:W3CDTF">2014-08-07T02:19:13Z</dcterms:created>
  <dcterms:modified xsi:type="dcterms:W3CDTF">2018-04-17T13:45:20Z</dcterms:modified>
</cp:coreProperties>
</file>